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7.xml"/><Relationship Id="rId22" Type="http://schemas.openxmlformats.org/officeDocument/2006/relationships/font" Target="fonts/Roboto-boldItalic.fntdata"/><Relationship Id="rId10" Type="http://schemas.openxmlformats.org/officeDocument/2006/relationships/slide" Target="slides/slide6.xml"/><Relationship Id="rId21" Type="http://schemas.openxmlformats.org/officeDocument/2006/relationships/font" Target="fonts/Roboto-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Roboto-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1117600" lvl="0" marL="0" rtl="0">
              <a:lnSpc>
                <a:spcPct val="115000"/>
              </a:lnSpc>
              <a:spcBef>
                <a:spcPts val="0"/>
              </a:spcBef>
              <a:buNone/>
            </a:pPr>
            <a:r>
              <a:t/>
            </a:r>
            <a:endParaRPr sz="1400">
              <a:solidFill>
                <a:schemeClr val="lt2"/>
              </a:solidFill>
              <a:latin typeface="Roboto"/>
              <a:ea typeface="Roboto"/>
              <a:cs typeface="Roboto"/>
              <a:sym typeface="Roboto"/>
            </a:endParaRPr>
          </a:p>
          <a:p>
            <a:pPr indent="0" lvl="0" mar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1117600" lvl="0" marL="0" rtl="0">
              <a:lnSpc>
                <a:spcPct val="115000"/>
              </a:lnSpc>
              <a:spcBef>
                <a:spcPts val="0"/>
              </a:spcBef>
              <a:buNone/>
            </a:pPr>
            <a:r>
              <a:t/>
            </a:r>
            <a:endParaRPr sz="1400">
              <a:solidFill>
                <a:schemeClr val="lt2"/>
              </a:solidFill>
              <a:latin typeface="Roboto"/>
              <a:ea typeface="Roboto"/>
              <a:cs typeface="Roboto"/>
              <a:sym typeface="Roboto"/>
            </a:endParaRPr>
          </a:p>
          <a:p>
            <a:pPr indent="0" lvl="0" mar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具体例子，users 要干什么，businesses要干啥</a:t>
            </a:r>
          </a:p>
          <a:p>
            <a:pPr indent="0" lvl="0" mar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要</a:t>
            </a:r>
            <a:r>
              <a:rPr lang="en"/>
              <a:t>确切的数字</a:t>
            </a:r>
          </a:p>
          <a:p>
            <a:pPr indent="0" lvl="0" marL="0">
              <a:spcBef>
                <a:spcPts val="0"/>
              </a:spcBef>
              <a:buNone/>
            </a:pPr>
            <a:r>
              <a:rPr lang="en"/>
              <a:t>需要多少instagram</a:t>
            </a:r>
          </a:p>
          <a:p>
            <a:pPr indent="0" lvl="0" mar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1117600" lvl="0" marL="0" rtl="0">
              <a:lnSpc>
                <a:spcPct val="115000"/>
              </a:lnSpc>
              <a:spcBef>
                <a:spcPts val="0"/>
              </a:spcBef>
              <a:buNone/>
            </a:pPr>
            <a:r>
              <a:t/>
            </a:r>
            <a:endParaRPr sz="1400">
              <a:solidFill>
                <a:schemeClr val="lt2"/>
              </a:solidFill>
              <a:latin typeface="Roboto"/>
              <a:ea typeface="Roboto"/>
              <a:cs typeface="Roboto"/>
              <a:sym typeface="Roboto"/>
            </a:endParaRPr>
          </a:p>
          <a:p>
            <a:pPr indent="0" lvl="0" mar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1117600" lvl="0" marL="0" rtl="0">
              <a:lnSpc>
                <a:spcPct val="115000"/>
              </a:lnSpc>
              <a:spcBef>
                <a:spcPts val="0"/>
              </a:spcBef>
              <a:buNone/>
            </a:pPr>
            <a:r>
              <a:t/>
            </a:r>
            <a:endParaRPr sz="1400">
              <a:solidFill>
                <a:schemeClr val="lt2"/>
              </a:solidFill>
              <a:latin typeface="Roboto"/>
              <a:ea typeface="Roboto"/>
              <a:cs typeface="Roboto"/>
              <a:sym typeface="Roboto"/>
            </a:endParaRPr>
          </a:p>
          <a:p>
            <a:pPr indent="0" lvl="0" mar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1117600" lvl="0" marL="0" rtl="0">
              <a:lnSpc>
                <a:spcPct val="115000"/>
              </a:lnSpc>
              <a:spcBef>
                <a:spcPts val="0"/>
              </a:spcBef>
              <a:buNone/>
            </a:pPr>
            <a:r>
              <a:t/>
            </a:r>
            <a:endParaRPr sz="1400">
              <a:solidFill>
                <a:schemeClr val="lt2"/>
              </a:solidFill>
              <a:latin typeface="Roboto"/>
              <a:ea typeface="Roboto"/>
              <a:cs typeface="Roboto"/>
              <a:sym typeface="Roboto"/>
            </a:endParaRPr>
          </a:p>
          <a:p>
            <a:pPr indent="0" lvl="0" mar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wrap="square" tIns="91425"/>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wrap="square" tIns="91425"/>
          <a:lstStyle>
            <a:lvl1pPr lvl="0" algn="ctr">
              <a:spcBef>
                <a:spcPts val="0"/>
              </a:spcBef>
              <a:buClr>
                <a:schemeClr val="dk2"/>
              </a:buClr>
              <a:buSzPts val="12000"/>
              <a:buNone/>
              <a:defRPr sz="12000">
                <a:solidFill>
                  <a:schemeClr val="dk2"/>
                </a:solidFill>
              </a:defRPr>
            </a:lvl1pPr>
            <a:lvl2pPr lvl="1" algn="ctr">
              <a:spcBef>
                <a:spcPts val="0"/>
              </a:spcBef>
              <a:buClr>
                <a:schemeClr val="dk2"/>
              </a:buClr>
              <a:buSzPts val="12000"/>
              <a:buNone/>
              <a:defRPr sz="12000">
                <a:solidFill>
                  <a:schemeClr val="dk2"/>
                </a:solidFill>
              </a:defRPr>
            </a:lvl2pPr>
            <a:lvl3pPr lvl="2" algn="ctr">
              <a:spcBef>
                <a:spcPts val="0"/>
              </a:spcBef>
              <a:buClr>
                <a:schemeClr val="dk2"/>
              </a:buClr>
              <a:buSzPts val="12000"/>
              <a:buNone/>
              <a:defRPr sz="12000">
                <a:solidFill>
                  <a:schemeClr val="dk2"/>
                </a:solidFill>
              </a:defRPr>
            </a:lvl3pPr>
            <a:lvl4pPr lvl="3" algn="ctr">
              <a:spcBef>
                <a:spcPts val="0"/>
              </a:spcBef>
              <a:buClr>
                <a:schemeClr val="dk2"/>
              </a:buClr>
              <a:buSzPts val="12000"/>
              <a:buNone/>
              <a:defRPr sz="12000">
                <a:solidFill>
                  <a:schemeClr val="dk2"/>
                </a:solidFill>
              </a:defRPr>
            </a:lvl4pPr>
            <a:lvl5pPr lvl="4" algn="ctr">
              <a:spcBef>
                <a:spcPts val="0"/>
              </a:spcBef>
              <a:buClr>
                <a:schemeClr val="dk2"/>
              </a:buClr>
              <a:buSzPts val="12000"/>
              <a:buNone/>
              <a:defRPr sz="12000">
                <a:solidFill>
                  <a:schemeClr val="dk2"/>
                </a:solidFill>
              </a:defRPr>
            </a:lvl5pPr>
            <a:lvl6pPr lvl="5" algn="ctr">
              <a:spcBef>
                <a:spcPts val="0"/>
              </a:spcBef>
              <a:buClr>
                <a:schemeClr val="dk2"/>
              </a:buClr>
              <a:buSzPts val="12000"/>
              <a:buNone/>
              <a:defRPr sz="12000">
                <a:solidFill>
                  <a:schemeClr val="dk2"/>
                </a:solidFill>
              </a:defRPr>
            </a:lvl6pPr>
            <a:lvl7pPr lvl="6" algn="ctr">
              <a:spcBef>
                <a:spcPts val="0"/>
              </a:spcBef>
              <a:buClr>
                <a:schemeClr val="dk2"/>
              </a:buClr>
              <a:buSzPts val="12000"/>
              <a:buNone/>
              <a:defRPr sz="12000">
                <a:solidFill>
                  <a:schemeClr val="dk2"/>
                </a:solidFill>
              </a:defRPr>
            </a:lvl7pPr>
            <a:lvl8pPr lvl="7" algn="ctr">
              <a:spcBef>
                <a:spcPts val="0"/>
              </a:spcBef>
              <a:buClr>
                <a:schemeClr val="dk2"/>
              </a:buClr>
              <a:buSzPts val="12000"/>
              <a:buNone/>
              <a:defRPr sz="12000">
                <a:solidFill>
                  <a:schemeClr val="dk2"/>
                </a:solidFill>
              </a:defRPr>
            </a:lvl8pPr>
            <a:lvl9pPr lvl="8" algn="ctr">
              <a:spcBef>
                <a:spcPts val="0"/>
              </a:spcBef>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wrap="square" tIns="91425"/>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wrap="square" tIns="91425"/>
          <a:lstStyle>
            <a:lvl1pPr lvl="0">
              <a:spcBef>
                <a:spcPts val="0"/>
              </a:spcBef>
              <a:buSzPts val="4200"/>
              <a:buNone/>
              <a:defRPr sz="4200"/>
            </a:lvl1pPr>
            <a:lvl2pPr lvl="1">
              <a:spcBef>
                <a:spcPts val="0"/>
              </a:spcBef>
              <a:buSzPts val="4200"/>
              <a:buNone/>
              <a:defRPr sz="4200"/>
            </a:lvl2pPr>
            <a:lvl3pPr lvl="2">
              <a:spcBef>
                <a:spcPts val="0"/>
              </a:spcBef>
              <a:buSzPts val="4200"/>
              <a:buNone/>
              <a:defRPr sz="4200"/>
            </a:lvl3pPr>
            <a:lvl4pPr lvl="3">
              <a:spcBef>
                <a:spcPts val="0"/>
              </a:spcBef>
              <a:buSzPts val="4200"/>
              <a:buNone/>
              <a:defRPr sz="4200"/>
            </a:lvl4pPr>
            <a:lvl5pPr lvl="4">
              <a:spcBef>
                <a:spcPts val="0"/>
              </a:spcBef>
              <a:buSzPts val="4200"/>
              <a:buNone/>
              <a:defRPr sz="4200"/>
            </a:lvl5pPr>
            <a:lvl6pPr lvl="5">
              <a:spcBef>
                <a:spcPts val="0"/>
              </a:spcBef>
              <a:buSzPts val="4200"/>
              <a:buNone/>
              <a:defRPr sz="4200"/>
            </a:lvl6pPr>
            <a:lvl7pPr lvl="6">
              <a:spcBef>
                <a:spcPts val="0"/>
              </a:spcBef>
              <a:buSzPts val="4200"/>
              <a:buNone/>
              <a:defRPr sz="4200"/>
            </a:lvl7pPr>
            <a:lvl8pPr lvl="7">
              <a:spcBef>
                <a:spcPts val="0"/>
              </a:spcBef>
              <a:buSzPts val="4200"/>
              <a:buNone/>
              <a:defRPr sz="4200"/>
            </a:lvl8pPr>
            <a:lvl9pPr lvl="8">
              <a:spcBef>
                <a:spcPts val="0"/>
              </a:spcBef>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wrap="square" tIns="91425"/>
          <a:lstStyle>
            <a:lvl1pPr lvl="0">
              <a:spcBef>
                <a:spcPts val="0"/>
              </a:spcBef>
              <a:buSzPts val="3200"/>
              <a:buNone/>
              <a:defRPr/>
            </a:lvl1pPr>
            <a:lvl2pPr lvl="1">
              <a:spcBef>
                <a:spcPts val="0"/>
              </a:spcBef>
              <a:buSzPts val="3200"/>
              <a:buNone/>
              <a:defRPr/>
            </a:lvl2pPr>
            <a:lvl3pPr lvl="2">
              <a:spcBef>
                <a:spcPts val="0"/>
              </a:spcBef>
              <a:buSzPts val="3200"/>
              <a:buNone/>
              <a:defRPr/>
            </a:lvl3pPr>
            <a:lvl4pPr lvl="3">
              <a:spcBef>
                <a:spcPts val="0"/>
              </a:spcBef>
              <a:buSzPts val="3200"/>
              <a:buNone/>
              <a:defRPr/>
            </a:lvl4pPr>
            <a:lvl5pPr lvl="4">
              <a:spcBef>
                <a:spcPts val="0"/>
              </a:spcBef>
              <a:buSzPts val="3200"/>
              <a:buNone/>
              <a:defRPr/>
            </a:lvl5pPr>
            <a:lvl6pPr lvl="5">
              <a:spcBef>
                <a:spcPts val="0"/>
              </a:spcBef>
              <a:buSzPts val="3200"/>
              <a:buNone/>
              <a:defRPr/>
            </a:lvl6pPr>
            <a:lvl7pPr lvl="6">
              <a:spcBef>
                <a:spcPts val="0"/>
              </a:spcBef>
              <a:buSzPts val="3200"/>
              <a:buNone/>
              <a:defRPr/>
            </a:lvl7pPr>
            <a:lvl8pPr lvl="7">
              <a:spcBef>
                <a:spcPts val="0"/>
              </a:spcBef>
              <a:buSzPts val="3200"/>
              <a:buNone/>
              <a:defRPr/>
            </a:lvl8pPr>
            <a:lvl9pPr lvl="8">
              <a:spcBef>
                <a:spcPts val="0"/>
              </a:spcBef>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rIns="91425" wrap="square" tIns="91425"/>
          <a:lstStyle>
            <a:lvl1pPr lvl="0">
              <a:spcBef>
                <a:spcPts val="0"/>
              </a:spcBef>
              <a:buSzPts val="3200"/>
              <a:buNone/>
              <a:defRPr/>
            </a:lvl1pPr>
            <a:lvl2pPr lvl="1">
              <a:spcBef>
                <a:spcPts val="0"/>
              </a:spcBef>
              <a:buSzPts val="3200"/>
              <a:buNone/>
              <a:defRPr/>
            </a:lvl2pPr>
            <a:lvl3pPr lvl="2">
              <a:spcBef>
                <a:spcPts val="0"/>
              </a:spcBef>
              <a:buSzPts val="3200"/>
              <a:buNone/>
              <a:defRPr/>
            </a:lvl3pPr>
            <a:lvl4pPr lvl="3">
              <a:spcBef>
                <a:spcPts val="0"/>
              </a:spcBef>
              <a:buSzPts val="3200"/>
              <a:buNone/>
              <a:defRPr/>
            </a:lvl4pPr>
            <a:lvl5pPr lvl="4">
              <a:spcBef>
                <a:spcPts val="0"/>
              </a:spcBef>
              <a:buSzPts val="3200"/>
              <a:buNone/>
              <a:defRPr/>
            </a:lvl5pPr>
            <a:lvl6pPr lvl="5">
              <a:spcBef>
                <a:spcPts val="0"/>
              </a:spcBef>
              <a:buSzPts val="3200"/>
              <a:buNone/>
              <a:defRPr/>
            </a:lvl6pPr>
            <a:lvl7pPr lvl="6">
              <a:spcBef>
                <a:spcPts val="0"/>
              </a:spcBef>
              <a:buSzPts val="3200"/>
              <a:buNone/>
              <a:defRPr/>
            </a:lvl7pPr>
            <a:lvl8pPr lvl="7">
              <a:spcBef>
                <a:spcPts val="0"/>
              </a:spcBef>
              <a:buSzPts val="3200"/>
              <a:buNone/>
              <a:defRPr/>
            </a:lvl8pPr>
            <a:lvl9pPr lvl="8">
              <a:spcBef>
                <a:spcPts val="0"/>
              </a:spcBef>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wrap="square" tIns="91425"/>
          <a:lstStyle>
            <a:lvl1pPr lvl="0">
              <a:spcBef>
                <a:spcPts val="0"/>
              </a:spcBef>
              <a:buSzPts val="1800"/>
              <a:buNone/>
              <a:defRPr sz="1800"/>
            </a:lvl1pPr>
            <a:lvl2pPr lvl="1">
              <a:spcBef>
                <a:spcPts val="0"/>
              </a:spcBef>
              <a:buSzPts val="1800"/>
              <a:buNone/>
              <a:defRPr sz="1800"/>
            </a:lvl2pPr>
            <a:lvl3pPr lvl="2">
              <a:spcBef>
                <a:spcPts val="0"/>
              </a:spcBef>
              <a:buSzPts val="1800"/>
              <a:buNone/>
              <a:defRPr sz="1800"/>
            </a:lvl3pPr>
            <a:lvl4pPr lvl="3">
              <a:spcBef>
                <a:spcPts val="0"/>
              </a:spcBef>
              <a:buSzPts val="1800"/>
              <a:buNone/>
              <a:defRPr sz="1800"/>
            </a:lvl4pPr>
            <a:lvl5pPr lvl="4">
              <a:spcBef>
                <a:spcPts val="0"/>
              </a:spcBef>
              <a:buSzPts val="1800"/>
              <a:buNone/>
              <a:defRPr sz="1800"/>
            </a:lvl5pPr>
            <a:lvl6pPr lvl="5">
              <a:spcBef>
                <a:spcPts val="0"/>
              </a:spcBef>
              <a:buSzPts val="1800"/>
              <a:buNone/>
              <a:defRPr sz="1800"/>
            </a:lvl6pPr>
            <a:lvl7pPr lvl="6">
              <a:spcBef>
                <a:spcPts val="0"/>
              </a:spcBef>
              <a:buSzPts val="1800"/>
              <a:buNone/>
              <a:defRPr sz="1800"/>
            </a:lvl7pPr>
            <a:lvl8pPr lvl="7">
              <a:spcBef>
                <a:spcPts val="0"/>
              </a:spcBef>
              <a:buSzPts val="1800"/>
              <a:buNone/>
              <a:defRPr sz="1800"/>
            </a:lvl8pPr>
            <a:lvl9pPr lvl="8">
              <a:spcBef>
                <a:spcPts val="0"/>
              </a:spcBef>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wrap="square" tIns="91425"/>
          <a:lstStyle>
            <a:lvl1pPr lvl="0">
              <a:spcBef>
                <a:spcPts val="0"/>
              </a:spcBef>
              <a:buClr>
                <a:schemeClr val="lt1"/>
              </a:buClr>
              <a:buSzPts val="1200"/>
              <a:buChar char="●"/>
              <a:defRPr sz="1200">
                <a:solidFill>
                  <a:schemeClr val="lt1"/>
                </a:solidFill>
              </a:defRPr>
            </a:lvl1pPr>
            <a:lvl2pPr lvl="1">
              <a:spcBef>
                <a:spcPts val="0"/>
              </a:spcBef>
              <a:buClr>
                <a:schemeClr val="lt1"/>
              </a:buClr>
              <a:buSzPts val="1200"/>
              <a:buChar char="○"/>
              <a:defRPr sz="1200">
                <a:solidFill>
                  <a:schemeClr val="lt1"/>
                </a:solidFill>
              </a:defRPr>
            </a:lvl2pPr>
            <a:lvl3pPr lvl="2">
              <a:spcBef>
                <a:spcPts val="0"/>
              </a:spcBef>
              <a:buClr>
                <a:schemeClr val="lt1"/>
              </a:buClr>
              <a:buSzPts val="1200"/>
              <a:buChar char="■"/>
              <a:defRPr sz="1200">
                <a:solidFill>
                  <a:schemeClr val="lt1"/>
                </a:solidFill>
              </a:defRPr>
            </a:lvl3pPr>
            <a:lvl4pPr lvl="3">
              <a:spcBef>
                <a:spcPts val="0"/>
              </a:spcBef>
              <a:buClr>
                <a:schemeClr val="lt1"/>
              </a:buClr>
              <a:buSzPts val="1200"/>
              <a:buChar char="●"/>
              <a:defRPr sz="1200">
                <a:solidFill>
                  <a:schemeClr val="lt1"/>
                </a:solidFill>
              </a:defRPr>
            </a:lvl4pPr>
            <a:lvl5pPr lvl="4">
              <a:spcBef>
                <a:spcPts val="0"/>
              </a:spcBef>
              <a:buClr>
                <a:schemeClr val="lt1"/>
              </a:buClr>
              <a:buSzPts val="1200"/>
              <a:buChar char="○"/>
              <a:defRPr sz="1200">
                <a:solidFill>
                  <a:schemeClr val="lt1"/>
                </a:solidFill>
              </a:defRPr>
            </a:lvl5pPr>
            <a:lvl6pPr lvl="5">
              <a:spcBef>
                <a:spcPts val="0"/>
              </a:spcBef>
              <a:buClr>
                <a:schemeClr val="lt1"/>
              </a:buClr>
              <a:buSzPts val="1200"/>
              <a:buChar char="■"/>
              <a:defRPr sz="1200">
                <a:solidFill>
                  <a:schemeClr val="lt1"/>
                </a:solidFill>
              </a:defRPr>
            </a:lvl6pPr>
            <a:lvl7pPr lvl="6">
              <a:spcBef>
                <a:spcPts val="0"/>
              </a:spcBef>
              <a:buClr>
                <a:schemeClr val="lt1"/>
              </a:buClr>
              <a:buSzPts val="1200"/>
              <a:buChar char="●"/>
              <a:defRPr sz="1200">
                <a:solidFill>
                  <a:schemeClr val="lt1"/>
                </a:solidFill>
              </a:defRPr>
            </a:lvl7pPr>
            <a:lvl8pPr lvl="7">
              <a:spcBef>
                <a:spcPts val="0"/>
              </a:spcBef>
              <a:buClr>
                <a:schemeClr val="lt1"/>
              </a:buClr>
              <a:buSzPts val="1200"/>
              <a:buChar char="○"/>
              <a:defRPr sz="1200">
                <a:solidFill>
                  <a:schemeClr val="lt1"/>
                </a:solidFill>
              </a:defRPr>
            </a:lvl8pPr>
            <a:lvl9pPr lvl="8">
              <a:spcBef>
                <a:spcPts val="0"/>
              </a:spcBef>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wrap="square" tIns="91425"/>
          <a:lstStyle>
            <a:lvl1pPr lvl="0">
              <a:spcBef>
                <a:spcPts val="0"/>
              </a:spcBef>
              <a:buSzPts val="6000"/>
              <a:buNone/>
              <a:defRPr sz="6000"/>
            </a:lvl1pPr>
            <a:lvl2pPr lvl="1">
              <a:spcBef>
                <a:spcPts val="0"/>
              </a:spcBef>
              <a:buSzPts val="6000"/>
              <a:buNone/>
              <a:defRPr sz="6000"/>
            </a:lvl2pPr>
            <a:lvl3pPr lvl="2">
              <a:spcBef>
                <a:spcPts val="0"/>
              </a:spcBef>
              <a:buSzPts val="6000"/>
              <a:buNone/>
              <a:defRPr sz="6000"/>
            </a:lvl3pPr>
            <a:lvl4pPr lvl="3">
              <a:spcBef>
                <a:spcPts val="0"/>
              </a:spcBef>
              <a:buSzPts val="6000"/>
              <a:buNone/>
              <a:defRPr sz="6000"/>
            </a:lvl4pPr>
            <a:lvl5pPr lvl="4">
              <a:spcBef>
                <a:spcPts val="0"/>
              </a:spcBef>
              <a:buSzPts val="6000"/>
              <a:buNone/>
              <a:defRPr sz="6000"/>
            </a:lvl5pPr>
            <a:lvl6pPr lvl="5">
              <a:spcBef>
                <a:spcPts val="0"/>
              </a:spcBef>
              <a:buSzPts val="6000"/>
              <a:buNone/>
              <a:defRPr sz="6000"/>
            </a:lvl6pPr>
            <a:lvl7pPr lvl="6">
              <a:spcBef>
                <a:spcPts val="0"/>
              </a:spcBef>
              <a:buSzPts val="6000"/>
              <a:buNone/>
              <a:defRPr sz="6000"/>
            </a:lvl7pPr>
            <a:lvl8pPr lvl="7">
              <a:spcBef>
                <a:spcPts val="0"/>
              </a:spcBef>
              <a:buSzPts val="6000"/>
              <a:buNone/>
              <a:defRPr sz="6000"/>
            </a:lvl8pPr>
            <a:lvl9pPr lvl="8">
              <a:spcBef>
                <a:spcPts val="0"/>
              </a:spcBef>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Clr>
                <a:schemeClr val="dk2"/>
              </a:buClr>
              <a:buSzPts val="4200"/>
              <a:buNone/>
              <a:defRPr sz="4200">
                <a:solidFill>
                  <a:schemeClr val="dk2"/>
                </a:solidFill>
              </a:defRPr>
            </a:lvl1pPr>
            <a:lvl2pPr lvl="1" algn="ctr">
              <a:spcBef>
                <a:spcPts val="0"/>
              </a:spcBef>
              <a:buClr>
                <a:schemeClr val="dk2"/>
              </a:buClr>
              <a:buSzPts val="4200"/>
              <a:buNone/>
              <a:defRPr sz="4200">
                <a:solidFill>
                  <a:schemeClr val="dk2"/>
                </a:solidFill>
              </a:defRPr>
            </a:lvl2pPr>
            <a:lvl3pPr lvl="2" algn="ctr">
              <a:spcBef>
                <a:spcPts val="0"/>
              </a:spcBef>
              <a:buClr>
                <a:schemeClr val="dk2"/>
              </a:buClr>
              <a:buSzPts val="4200"/>
              <a:buNone/>
              <a:defRPr sz="4200">
                <a:solidFill>
                  <a:schemeClr val="dk2"/>
                </a:solidFill>
              </a:defRPr>
            </a:lvl3pPr>
            <a:lvl4pPr lvl="3" algn="ctr">
              <a:spcBef>
                <a:spcPts val="0"/>
              </a:spcBef>
              <a:buClr>
                <a:schemeClr val="dk2"/>
              </a:buClr>
              <a:buSzPts val="4200"/>
              <a:buNone/>
              <a:defRPr sz="4200">
                <a:solidFill>
                  <a:schemeClr val="dk2"/>
                </a:solidFill>
              </a:defRPr>
            </a:lvl4pPr>
            <a:lvl5pPr lvl="4" algn="ctr">
              <a:spcBef>
                <a:spcPts val="0"/>
              </a:spcBef>
              <a:buClr>
                <a:schemeClr val="dk2"/>
              </a:buClr>
              <a:buSzPts val="4200"/>
              <a:buNone/>
              <a:defRPr sz="4200">
                <a:solidFill>
                  <a:schemeClr val="dk2"/>
                </a:solidFill>
              </a:defRPr>
            </a:lvl5pPr>
            <a:lvl6pPr lvl="5" algn="ctr">
              <a:spcBef>
                <a:spcPts val="0"/>
              </a:spcBef>
              <a:buClr>
                <a:schemeClr val="dk2"/>
              </a:buClr>
              <a:buSzPts val="4200"/>
              <a:buNone/>
              <a:defRPr sz="4200">
                <a:solidFill>
                  <a:schemeClr val="dk2"/>
                </a:solidFill>
              </a:defRPr>
            </a:lvl6pPr>
            <a:lvl7pPr lvl="6" algn="ctr">
              <a:spcBef>
                <a:spcPts val="0"/>
              </a:spcBef>
              <a:buClr>
                <a:schemeClr val="dk2"/>
              </a:buClr>
              <a:buSzPts val="4200"/>
              <a:buNone/>
              <a:defRPr sz="4200">
                <a:solidFill>
                  <a:schemeClr val="dk2"/>
                </a:solidFill>
              </a:defRPr>
            </a:lvl7pPr>
            <a:lvl8pPr lvl="7" algn="ctr">
              <a:spcBef>
                <a:spcPts val="0"/>
              </a:spcBef>
              <a:buClr>
                <a:schemeClr val="dk2"/>
              </a:buClr>
              <a:buSzPts val="4200"/>
              <a:buNone/>
              <a:defRPr sz="4200">
                <a:solidFill>
                  <a:schemeClr val="dk2"/>
                </a:solidFill>
              </a:defRPr>
            </a:lvl8pPr>
            <a:lvl9pPr lvl="8" algn="ctr">
              <a:spcBef>
                <a:spcPts val="0"/>
              </a:spcBef>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lt1"/>
              </a:buClr>
              <a:buSzPts val="1800"/>
              <a:buChar char="●"/>
              <a:defRPr>
                <a:solidFill>
                  <a:schemeClr val="lt1"/>
                </a:solidFill>
              </a:defRPr>
            </a:lvl1pPr>
            <a:lvl2pPr lvl="1">
              <a:spcBef>
                <a:spcPts val="0"/>
              </a:spcBef>
              <a:buClr>
                <a:schemeClr val="lt1"/>
              </a:buClr>
              <a:buSzPts val="1400"/>
              <a:buChar char="○"/>
              <a:defRPr>
                <a:solidFill>
                  <a:schemeClr val="lt1"/>
                </a:solidFill>
              </a:defRPr>
            </a:lvl2pPr>
            <a:lvl3pPr lvl="2">
              <a:spcBef>
                <a:spcPts val="0"/>
              </a:spcBef>
              <a:buClr>
                <a:schemeClr val="lt1"/>
              </a:buClr>
              <a:buSzPts val="1400"/>
              <a:buChar char="■"/>
              <a:defRPr>
                <a:solidFill>
                  <a:schemeClr val="lt1"/>
                </a:solidFill>
              </a:defRPr>
            </a:lvl3pPr>
            <a:lvl4pPr lvl="3">
              <a:spcBef>
                <a:spcPts val="0"/>
              </a:spcBef>
              <a:buClr>
                <a:schemeClr val="lt1"/>
              </a:buClr>
              <a:buSzPts val="1400"/>
              <a:buChar char="●"/>
              <a:defRPr>
                <a:solidFill>
                  <a:schemeClr val="lt1"/>
                </a:solidFill>
              </a:defRPr>
            </a:lvl4pPr>
            <a:lvl5pPr lvl="4">
              <a:spcBef>
                <a:spcPts val="0"/>
              </a:spcBef>
              <a:buClr>
                <a:schemeClr val="lt1"/>
              </a:buClr>
              <a:buSzPts val="1400"/>
              <a:buChar char="○"/>
              <a:defRPr>
                <a:solidFill>
                  <a:schemeClr val="lt1"/>
                </a:solidFill>
              </a:defRPr>
            </a:lvl5pPr>
            <a:lvl6pPr lvl="5">
              <a:spcBef>
                <a:spcPts val="0"/>
              </a:spcBef>
              <a:buClr>
                <a:schemeClr val="lt1"/>
              </a:buClr>
              <a:buSzPts val="1400"/>
              <a:buChar char="■"/>
              <a:defRPr>
                <a:solidFill>
                  <a:schemeClr val="lt1"/>
                </a:solidFill>
              </a:defRPr>
            </a:lvl6pPr>
            <a:lvl7pPr lvl="6">
              <a:spcBef>
                <a:spcPts val="0"/>
              </a:spcBef>
              <a:buClr>
                <a:schemeClr val="lt1"/>
              </a:buClr>
              <a:buSzPts val="1400"/>
              <a:buChar char="●"/>
              <a:defRPr>
                <a:solidFill>
                  <a:schemeClr val="lt1"/>
                </a:solidFill>
              </a:defRPr>
            </a:lvl7pPr>
            <a:lvl8pPr lvl="7">
              <a:spcBef>
                <a:spcPts val="0"/>
              </a:spcBef>
              <a:buClr>
                <a:schemeClr val="lt1"/>
              </a:buClr>
              <a:buSzPts val="1400"/>
              <a:buChar char="○"/>
              <a:defRPr>
                <a:solidFill>
                  <a:schemeClr val="lt1"/>
                </a:solidFill>
              </a:defRPr>
            </a:lvl8pPr>
            <a:lvl9pPr lvl="8">
              <a:spcBef>
                <a:spcPts val="0"/>
              </a:spcBef>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wrap="square" tIns="91425"/>
          <a:lstStyle>
            <a:lvl1pPr lvl="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wrap="square" tIns="91425"/>
          <a:lstStyle>
            <a:lvl1pPr lvl="0">
              <a:spcBef>
                <a:spcPts val="0"/>
              </a:spcBef>
              <a:buClr>
                <a:schemeClr val="lt1"/>
              </a:buClr>
              <a:buSzPts val="3200"/>
              <a:buFont typeface="Roboto"/>
              <a:buNone/>
              <a:defRPr sz="3200">
                <a:solidFill>
                  <a:schemeClr val="lt1"/>
                </a:solidFill>
                <a:latin typeface="Roboto"/>
                <a:ea typeface="Roboto"/>
                <a:cs typeface="Roboto"/>
                <a:sym typeface="Roboto"/>
              </a:defRPr>
            </a:lvl1pPr>
            <a:lvl2pPr lvl="1">
              <a:spcBef>
                <a:spcPts val="0"/>
              </a:spcBef>
              <a:buClr>
                <a:schemeClr val="lt1"/>
              </a:buClr>
              <a:buSzPts val="3200"/>
              <a:buFont typeface="Roboto"/>
              <a:buNone/>
              <a:defRPr sz="3200">
                <a:solidFill>
                  <a:schemeClr val="lt1"/>
                </a:solidFill>
                <a:latin typeface="Roboto"/>
                <a:ea typeface="Roboto"/>
                <a:cs typeface="Roboto"/>
                <a:sym typeface="Roboto"/>
              </a:defRPr>
            </a:lvl2pPr>
            <a:lvl3pPr lvl="2">
              <a:spcBef>
                <a:spcPts val="0"/>
              </a:spcBef>
              <a:buClr>
                <a:schemeClr val="lt1"/>
              </a:buClr>
              <a:buSzPts val="3200"/>
              <a:buFont typeface="Roboto"/>
              <a:buNone/>
              <a:defRPr sz="3200">
                <a:solidFill>
                  <a:schemeClr val="lt1"/>
                </a:solidFill>
                <a:latin typeface="Roboto"/>
                <a:ea typeface="Roboto"/>
                <a:cs typeface="Roboto"/>
                <a:sym typeface="Roboto"/>
              </a:defRPr>
            </a:lvl3pPr>
            <a:lvl4pPr lvl="3">
              <a:spcBef>
                <a:spcPts val="0"/>
              </a:spcBef>
              <a:buClr>
                <a:schemeClr val="lt1"/>
              </a:buClr>
              <a:buSzPts val="3200"/>
              <a:buFont typeface="Roboto"/>
              <a:buNone/>
              <a:defRPr sz="3200">
                <a:solidFill>
                  <a:schemeClr val="lt1"/>
                </a:solidFill>
                <a:latin typeface="Roboto"/>
                <a:ea typeface="Roboto"/>
                <a:cs typeface="Roboto"/>
                <a:sym typeface="Roboto"/>
              </a:defRPr>
            </a:lvl4pPr>
            <a:lvl5pPr lvl="4">
              <a:spcBef>
                <a:spcPts val="0"/>
              </a:spcBef>
              <a:buClr>
                <a:schemeClr val="lt1"/>
              </a:buClr>
              <a:buSzPts val="3200"/>
              <a:buFont typeface="Roboto"/>
              <a:buNone/>
              <a:defRPr sz="3200">
                <a:solidFill>
                  <a:schemeClr val="lt1"/>
                </a:solidFill>
                <a:latin typeface="Roboto"/>
                <a:ea typeface="Roboto"/>
                <a:cs typeface="Roboto"/>
                <a:sym typeface="Roboto"/>
              </a:defRPr>
            </a:lvl5pPr>
            <a:lvl6pPr lvl="5">
              <a:spcBef>
                <a:spcPts val="0"/>
              </a:spcBef>
              <a:buClr>
                <a:schemeClr val="lt1"/>
              </a:buClr>
              <a:buSzPts val="3200"/>
              <a:buFont typeface="Roboto"/>
              <a:buNone/>
              <a:defRPr sz="3200">
                <a:solidFill>
                  <a:schemeClr val="lt1"/>
                </a:solidFill>
                <a:latin typeface="Roboto"/>
                <a:ea typeface="Roboto"/>
                <a:cs typeface="Roboto"/>
                <a:sym typeface="Roboto"/>
              </a:defRPr>
            </a:lvl6pPr>
            <a:lvl7pPr lvl="6">
              <a:spcBef>
                <a:spcPts val="0"/>
              </a:spcBef>
              <a:buClr>
                <a:schemeClr val="lt1"/>
              </a:buClr>
              <a:buSzPts val="3200"/>
              <a:buFont typeface="Roboto"/>
              <a:buNone/>
              <a:defRPr sz="3200">
                <a:solidFill>
                  <a:schemeClr val="lt1"/>
                </a:solidFill>
                <a:latin typeface="Roboto"/>
                <a:ea typeface="Roboto"/>
                <a:cs typeface="Roboto"/>
                <a:sym typeface="Roboto"/>
              </a:defRPr>
            </a:lvl7pPr>
            <a:lvl8pPr lvl="7">
              <a:spcBef>
                <a:spcPts val="0"/>
              </a:spcBef>
              <a:buClr>
                <a:schemeClr val="lt1"/>
              </a:buClr>
              <a:buSzPts val="3200"/>
              <a:buFont typeface="Roboto"/>
              <a:buNone/>
              <a:defRPr sz="3200">
                <a:solidFill>
                  <a:schemeClr val="lt1"/>
                </a:solidFill>
                <a:latin typeface="Roboto"/>
                <a:ea typeface="Roboto"/>
                <a:cs typeface="Roboto"/>
                <a:sym typeface="Roboto"/>
              </a:defRPr>
            </a:lvl8pPr>
            <a:lvl9pPr lvl="8">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lt2"/>
              </a:buClr>
              <a:buSzPts val="1800"/>
              <a:buFont typeface="Roboto"/>
              <a:buChar char="●"/>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wiki.openstreetmap.org/wiki/Slippy_map_tilenames#Mathematics"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600"/>
          </a:xfrm>
          <a:prstGeom prst="rect">
            <a:avLst/>
          </a:prstGeom>
        </p:spPr>
        <p:txBody>
          <a:bodyPr anchorCtr="0" anchor="b" bIns="91425" lIns="91425" rIns="91425" wrap="square" tIns="91425">
            <a:noAutofit/>
          </a:bodyPr>
          <a:lstStyle/>
          <a:p>
            <a:pPr indent="0" lvl="0" marL="0">
              <a:spcBef>
                <a:spcPts val="0"/>
              </a:spcBef>
              <a:buNone/>
            </a:pPr>
            <a:r>
              <a:rPr lang="en"/>
              <a:t>V</a:t>
            </a:r>
            <a:r>
              <a:rPr lang="en"/>
              <a:t>isualization of climate data. </a:t>
            </a:r>
          </a:p>
        </p:txBody>
      </p:sp>
      <p:sp>
        <p:nvSpPr>
          <p:cNvPr id="68" name="Shape 68"/>
          <p:cNvSpPr txBox="1"/>
          <p:nvPr>
            <p:ph idx="1" type="subTitle"/>
          </p:nvPr>
        </p:nvSpPr>
        <p:spPr>
          <a:xfrm>
            <a:off x="390525" y="2789130"/>
            <a:ext cx="8222100" cy="432900"/>
          </a:xfrm>
          <a:prstGeom prst="rect">
            <a:avLst/>
          </a:prstGeom>
        </p:spPr>
        <p:txBody>
          <a:bodyPr anchorCtr="0" anchor="t" bIns="91425" lIns="91425" rIns="91425" wrap="square" tIns="91425">
            <a:noAutofit/>
          </a:bodyPr>
          <a:lstStyle/>
          <a:p>
            <a:pPr indent="0" lvl="0" marL="0">
              <a:spcBef>
                <a:spcPts val="0"/>
              </a:spcBef>
              <a:buNone/>
            </a:pPr>
            <a:r>
              <a:rPr lang="en" sz="2400"/>
              <a:t>Based on location prediction</a:t>
            </a:r>
          </a:p>
        </p:txBody>
      </p:sp>
      <p:sp>
        <p:nvSpPr>
          <p:cNvPr id="69" name="Shape 69"/>
          <p:cNvSpPr txBox="1"/>
          <p:nvPr/>
        </p:nvSpPr>
        <p:spPr>
          <a:xfrm>
            <a:off x="5632375" y="2627725"/>
            <a:ext cx="2472600" cy="23979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solidFill>
                  <a:srgbClr val="444444"/>
                </a:solidFill>
              </a:rPr>
              <a:t>Hongyun Sheng</a:t>
            </a:r>
          </a:p>
          <a:p>
            <a:pPr indent="0" lvl="0" marL="0" rtl="0">
              <a:spcBef>
                <a:spcPts val="0"/>
              </a:spcBef>
              <a:buNone/>
            </a:pPr>
            <a:r>
              <a:rPr lang="en">
                <a:solidFill>
                  <a:srgbClr val="444444"/>
                </a:solidFill>
              </a:rPr>
              <a:t>Mohan Liu</a:t>
            </a:r>
          </a:p>
          <a:p>
            <a:pPr indent="0" lvl="0" marL="0" rtl="0">
              <a:spcBef>
                <a:spcPts val="0"/>
              </a:spcBef>
              <a:buNone/>
            </a:pPr>
            <a:r>
              <a:rPr lang="en">
                <a:solidFill>
                  <a:srgbClr val="444444"/>
                </a:solidFill>
              </a:rPr>
              <a:t>Wei Zou</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Shape 131"/>
          <p:cNvSpPr txBox="1"/>
          <p:nvPr>
            <p:ph type="title"/>
          </p:nvPr>
        </p:nvSpPr>
        <p:spPr>
          <a:xfrm>
            <a:off x="226078" y="738400"/>
            <a:ext cx="2808000" cy="9534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t/>
            </a:r>
            <a:endParaRPr sz="1400">
              <a:solidFill>
                <a:srgbClr val="444444"/>
              </a:solidFill>
              <a:latin typeface="Arial"/>
              <a:ea typeface="Arial"/>
              <a:cs typeface="Arial"/>
              <a:sym typeface="Arial"/>
            </a:endParaRPr>
          </a:p>
          <a:p>
            <a:pPr indent="0" lvl="0" marL="0" rtl="0">
              <a:spcBef>
                <a:spcPts val="0"/>
              </a:spcBef>
              <a:buNone/>
            </a:pPr>
            <a:r>
              <a:t/>
            </a:r>
            <a:endParaRPr/>
          </a:p>
        </p:txBody>
      </p:sp>
      <p:sp>
        <p:nvSpPr>
          <p:cNvPr id="132" name="Shape 132"/>
          <p:cNvSpPr txBox="1"/>
          <p:nvPr>
            <p:ph idx="1" type="body"/>
          </p:nvPr>
        </p:nvSpPr>
        <p:spPr>
          <a:xfrm>
            <a:off x="226075" y="1465800"/>
            <a:ext cx="2808000" cy="3163500"/>
          </a:xfrm>
          <a:prstGeom prst="rect">
            <a:avLst/>
          </a:prstGeom>
        </p:spPr>
        <p:txBody>
          <a:bodyPr anchorCtr="0" anchor="t" bIns="91425" lIns="91425" rIns="91425" wrap="square" tIns="91425">
            <a:noAutofit/>
          </a:bodyPr>
          <a:lstStyle/>
          <a:p>
            <a:pPr indent="0" lvl="0" marL="0" rtl="0">
              <a:lnSpc>
                <a:spcPct val="133333"/>
              </a:lnSpc>
              <a:spcBef>
                <a:spcPts val="1100"/>
              </a:spcBef>
              <a:spcAft>
                <a:spcPts val="1100"/>
              </a:spcAft>
              <a:buNone/>
            </a:pPr>
            <a:r>
              <a:rPr lang="en" sz="2600"/>
              <a:t>Methodology </a:t>
            </a:r>
          </a:p>
        </p:txBody>
      </p:sp>
      <p:sp>
        <p:nvSpPr>
          <p:cNvPr id="133" name="Shape 133"/>
          <p:cNvSpPr txBox="1"/>
          <p:nvPr>
            <p:ph idx="1" type="body"/>
          </p:nvPr>
        </p:nvSpPr>
        <p:spPr>
          <a:xfrm>
            <a:off x="3593475" y="220375"/>
            <a:ext cx="5228700" cy="4548000"/>
          </a:xfrm>
          <a:prstGeom prst="rect">
            <a:avLst/>
          </a:prstGeom>
        </p:spPr>
        <p:txBody>
          <a:bodyPr anchorCtr="0" anchor="t" bIns="91425" lIns="91425" rIns="91425" wrap="square" tIns="91425">
            <a:noAutofit/>
          </a:bodyPr>
          <a:lstStyle/>
          <a:p>
            <a:pPr indent="0" lvl="0" marL="0" rtl="0">
              <a:spcBef>
                <a:spcPts val="0"/>
              </a:spcBef>
              <a:buNone/>
            </a:pPr>
            <a:r>
              <a:rPr lang="en" sz="1800">
                <a:solidFill>
                  <a:schemeClr val="lt2"/>
                </a:solidFill>
              </a:rPr>
              <a:t>Produce images compatible with web-based map</a:t>
            </a:r>
          </a:p>
          <a:p>
            <a:pPr indent="0" lvl="0" marL="0" rtl="0">
              <a:spcBef>
                <a:spcPts val="0"/>
              </a:spcBef>
              <a:buNone/>
            </a:pPr>
            <a:r>
              <a:rPr lang="en" sz="1050">
                <a:solidFill>
                  <a:srgbClr val="333333"/>
                </a:solidFill>
                <a:highlight>
                  <a:srgbClr val="FAFAFA"/>
                </a:highlight>
                <a:latin typeface="Arial"/>
                <a:ea typeface="Arial"/>
                <a:cs typeface="Arial"/>
                <a:sym typeface="Arial"/>
              </a:rPr>
              <a:t>The whole map is divided into small images, called tiles. </a:t>
            </a:r>
          </a:p>
          <a:p>
            <a:pPr indent="0" lvl="0" marL="0">
              <a:spcBef>
                <a:spcPts val="0"/>
              </a:spcBef>
              <a:buNone/>
            </a:pPr>
            <a:r>
              <a:rPr lang="en" sz="1050">
                <a:solidFill>
                  <a:srgbClr val="333333"/>
                </a:solidFill>
                <a:highlight>
                  <a:srgbClr val="FAFAFA"/>
                </a:highlight>
                <a:latin typeface="Arial"/>
                <a:ea typeface="Arial"/>
                <a:cs typeface="Arial"/>
                <a:sym typeface="Arial"/>
              </a:rPr>
              <a:t>1.Tile generation:</a:t>
            </a:r>
          </a:p>
          <a:p>
            <a:pPr indent="0" lvl="0" marL="0">
              <a:spcBef>
                <a:spcPts val="0"/>
              </a:spcBef>
              <a:buNone/>
            </a:pPr>
            <a:r>
              <a:rPr lang="en" sz="1050">
                <a:solidFill>
                  <a:srgbClr val="333333"/>
                </a:solidFill>
                <a:highlight>
                  <a:srgbClr val="FAFAFA"/>
                </a:highlight>
                <a:latin typeface="Arial"/>
                <a:ea typeface="Arial"/>
                <a:cs typeface="Arial"/>
                <a:sym typeface="Arial"/>
              </a:rPr>
              <a:t>Tile is presented by (x value, y value, zoom level). </a:t>
            </a:r>
          </a:p>
          <a:p>
            <a:pPr indent="0" lvl="0" marL="0" rtl="0">
              <a:spcBef>
                <a:spcPts val="0"/>
              </a:spcBef>
              <a:buNone/>
            </a:pPr>
            <a:r>
              <a:rPr lang="en" sz="1050">
                <a:solidFill>
                  <a:srgbClr val="333333"/>
                </a:solidFill>
                <a:highlight>
                  <a:srgbClr val="FAFAFA"/>
                </a:highlight>
                <a:latin typeface="Arial"/>
                <a:ea typeface="Arial"/>
                <a:cs typeface="Arial"/>
                <a:sym typeface="Arial"/>
              </a:rPr>
              <a:t>Example: 2-1-1 tile in Year 1975 </a:t>
            </a:r>
          </a:p>
          <a:p>
            <a:pPr indent="0" lvl="0" marL="0" marR="0" rtl="0" algn="l">
              <a:lnSpc>
                <a:spcPct val="115000"/>
              </a:lnSpc>
              <a:spcBef>
                <a:spcPts val="0"/>
              </a:spcBef>
              <a:spcAft>
                <a:spcPts val="1600"/>
              </a:spcAft>
              <a:buNone/>
            </a:pPr>
            <a:r>
              <a:rPr lang="en" sz="1050">
                <a:solidFill>
                  <a:srgbClr val="333333"/>
                </a:solidFill>
                <a:highlight>
                  <a:srgbClr val="FAFAFA"/>
                </a:highlight>
                <a:latin typeface="Arial"/>
                <a:ea typeface="Arial"/>
                <a:cs typeface="Arial"/>
                <a:sym typeface="Arial"/>
              </a:rPr>
              <a:t>Zoom level 2, Bottom-right (1, 1)</a:t>
            </a:r>
          </a:p>
          <a:p>
            <a:pPr indent="0" lvl="0" marL="0" marR="0" rtl="0" algn="l">
              <a:lnSpc>
                <a:spcPct val="115000"/>
              </a:lnSpc>
              <a:spcBef>
                <a:spcPts val="0"/>
              </a:spcBef>
              <a:spcAft>
                <a:spcPts val="1600"/>
              </a:spcAft>
              <a:buNone/>
            </a:pPr>
            <a:r>
              <a:t/>
            </a:r>
            <a:endParaRPr sz="1050">
              <a:solidFill>
                <a:srgbClr val="333333"/>
              </a:solidFill>
              <a:highlight>
                <a:srgbClr val="FAFAFA"/>
              </a:highlight>
              <a:latin typeface="Arial"/>
              <a:ea typeface="Arial"/>
              <a:cs typeface="Arial"/>
              <a:sym typeface="Arial"/>
            </a:endParaRPr>
          </a:p>
          <a:p>
            <a:pPr indent="0" lvl="0" marL="0" marR="0" rtl="0" algn="l">
              <a:lnSpc>
                <a:spcPct val="115000"/>
              </a:lnSpc>
              <a:spcBef>
                <a:spcPts val="0"/>
              </a:spcBef>
              <a:spcAft>
                <a:spcPts val="1600"/>
              </a:spcAft>
              <a:buNone/>
            </a:pPr>
            <a:r>
              <a:t/>
            </a:r>
            <a:endParaRPr sz="1050">
              <a:solidFill>
                <a:srgbClr val="333333"/>
              </a:solidFill>
              <a:highlight>
                <a:srgbClr val="FAFAFA"/>
              </a:highlight>
              <a:latin typeface="Arial"/>
              <a:ea typeface="Arial"/>
              <a:cs typeface="Arial"/>
              <a:sym typeface="Arial"/>
            </a:endParaRPr>
          </a:p>
          <a:p>
            <a:pPr indent="0" lvl="0" marL="0" marR="0" rtl="0" algn="l">
              <a:lnSpc>
                <a:spcPct val="115000"/>
              </a:lnSpc>
              <a:spcBef>
                <a:spcPts val="0"/>
              </a:spcBef>
              <a:spcAft>
                <a:spcPts val="1600"/>
              </a:spcAft>
              <a:buNone/>
            </a:pPr>
            <a:r>
              <a:rPr lang="en" sz="1050">
                <a:solidFill>
                  <a:srgbClr val="333333"/>
                </a:solidFill>
                <a:highlight>
                  <a:srgbClr val="FAFAFA"/>
                </a:highlight>
                <a:latin typeface="Arial"/>
                <a:ea typeface="Arial"/>
                <a:cs typeface="Arial"/>
                <a:sym typeface="Arial"/>
              </a:rPr>
              <a:t>2. Link position with map</a:t>
            </a:r>
          </a:p>
          <a:p>
            <a:pPr indent="0" lvl="0" marL="0" marR="0" rtl="0" algn="l">
              <a:lnSpc>
                <a:spcPct val="115000"/>
              </a:lnSpc>
              <a:spcBef>
                <a:spcPts val="0"/>
              </a:spcBef>
              <a:spcAft>
                <a:spcPts val="1600"/>
              </a:spcAft>
              <a:buNone/>
            </a:pPr>
            <a:r>
              <a:rPr lang="en" sz="1050">
                <a:solidFill>
                  <a:srgbClr val="333333"/>
                </a:solidFill>
                <a:highlight>
                  <a:srgbClr val="FAFAFA"/>
                </a:highlight>
                <a:latin typeface="Arial"/>
                <a:ea typeface="Arial"/>
                <a:cs typeface="Arial"/>
                <a:sym typeface="Arial"/>
              </a:rPr>
              <a:t>Convert geographic position to its corresponding GPS coordinates</a:t>
            </a:r>
          </a:p>
          <a:p>
            <a:pPr indent="0" lvl="0" marL="0" marR="0" rtl="0" algn="l">
              <a:lnSpc>
                <a:spcPct val="115000"/>
              </a:lnSpc>
              <a:spcBef>
                <a:spcPts val="0"/>
              </a:spcBef>
              <a:spcAft>
                <a:spcPts val="1600"/>
              </a:spcAft>
              <a:buNone/>
            </a:pPr>
            <a:r>
              <a:rPr lang="en" sz="1050">
                <a:solidFill>
                  <a:srgbClr val="333333"/>
                </a:solidFill>
                <a:highlight>
                  <a:srgbClr val="FAFAFA"/>
                </a:highlight>
                <a:latin typeface="Arial"/>
                <a:ea typeface="Arial"/>
                <a:cs typeface="Arial"/>
                <a:sym typeface="Arial"/>
              </a:rPr>
              <a:t>applying the Web Mercator </a:t>
            </a:r>
            <a:r>
              <a:rPr lang="en" sz="1050">
                <a:solidFill>
                  <a:srgbClr val="333333"/>
                </a:solidFill>
                <a:highlight>
                  <a:srgbClr val="FAFAFA"/>
                </a:highlight>
                <a:latin typeface="Arial"/>
                <a:ea typeface="Arial"/>
                <a:cs typeface="Arial"/>
                <a:sym typeface="Arial"/>
                <a:hlinkClick r:id="rId3"/>
              </a:rPr>
              <a:t>projection</a:t>
            </a:r>
            <a:r>
              <a:rPr lang="en" sz="1050">
                <a:solidFill>
                  <a:srgbClr val="333333"/>
                </a:solidFill>
                <a:highlight>
                  <a:srgbClr val="FAFAFA"/>
                </a:highlight>
                <a:latin typeface="Arial"/>
                <a:ea typeface="Arial"/>
                <a:cs typeface="Arial"/>
                <a:sym typeface="Arial"/>
              </a:rPr>
              <a:t>.</a:t>
            </a:r>
          </a:p>
          <a:p>
            <a:pPr indent="0" lvl="0" marL="0">
              <a:spcBef>
                <a:spcPts val="0"/>
              </a:spcBef>
              <a:buNone/>
            </a:pPr>
            <a:r>
              <a:t/>
            </a:r>
            <a:endParaRPr sz="1050">
              <a:solidFill>
                <a:srgbClr val="333333"/>
              </a:solidFill>
              <a:highlight>
                <a:srgbClr val="FAFAFA"/>
              </a:highlight>
              <a:latin typeface="Arial"/>
              <a:ea typeface="Arial"/>
              <a:cs typeface="Arial"/>
              <a:sym typeface="Arial"/>
            </a:endParaRPr>
          </a:p>
          <a:p>
            <a:pPr indent="0" lvl="0" marL="0" rtl="0">
              <a:spcBef>
                <a:spcPts val="0"/>
              </a:spcBef>
              <a:buNone/>
            </a:pPr>
            <a:r>
              <a:t/>
            </a:r>
            <a:endParaRPr sz="1050">
              <a:solidFill>
                <a:srgbClr val="333333"/>
              </a:solidFill>
              <a:highlight>
                <a:srgbClr val="FAFAFA"/>
              </a:highlight>
              <a:latin typeface="Arial"/>
              <a:ea typeface="Arial"/>
              <a:cs typeface="Arial"/>
              <a:sym typeface="Arial"/>
            </a:endParaRPr>
          </a:p>
        </p:txBody>
      </p:sp>
      <p:pic>
        <p:nvPicPr>
          <p:cNvPr id="134" name="Shape 134"/>
          <p:cNvPicPr preferRelativeResize="0"/>
          <p:nvPr/>
        </p:nvPicPr>
        <p:blipFill>
          <a:blip r:embed="rId4">
            <a:alphaModFix/>
          </a:blip>
          <a:stretch>
            <a:fillRect/>
          </a:stretch>
        </p:blipFill>
        <p:spPr>
          <a:xfrm>
            <a:off x="5784850" y="1975212"/>
            <a:ext cx="1452625" cy="1452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Shape 139"/>
          <p:cNvSpPr txBox="1"/>
          <p:nvPr>
            <p:ph type="title"/>
          </p:nvPr>
        </p:nvSpPr>
        <p:spPr>
          <a:xfrm>
            <a:off x="226078" y="738400"/>
            <a:ext cx="2808000" cy="9534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t/>
            </a:r>
            <a:endParaRPr sz="1400">
              <a:solidFill>
                <a:srgbClr val="444444"/>
              </a:solidFill>
              <a:latin typeface="Arial"/>
              <a:ea typeface="Arial"/>
              <a:cs typeface="Arial"/>
              <a:sym typeface="Arial"/>
            </a:endParaRPr>
          </a:p>
          <a:p>
            <a:pPr indent="0" lvl="0" marL="0" rtl="0">
              <a:spcBef>
                <a:spcPts val="0"/>
              </a:spcBef>
              <a:buNone/>
            </a:pPr>
            <a:r>
              <a:t/>
            </a:r>
            <a:endParaRPr/>
          </a:p>
        </p:txBody>
      </p:sp>
      <p:sp>
        <p:nvSpPr>
          <p:cNvPr id="140" name="Shape 140"/>
          <p:cNvSpPr txBox="1"/>
          <p:nvPr>
            <p:ph idx="1" type="body"/>
          </p:nvPr>
        </p:nvSpPr>
        <p:spPr>
          <a:xfrm>
            <a:off x="226075" y="1465800"/>
            <a:ext cx="2808000" cy="3163500"/>
          </a:xfrm>
          <a:prstGeom prst="rect">
            <a:avLst/>
          </a:prstGeom>
        </p:spPr>
        <p:txBody>
          <a:bodyPr anchorCtr="0" anchor="t" bIns="91425" lIns="91425" rIns="91425" wrap="square" tIns="91425">
            <a:noAutofit/>
          </a:bodyPr>
          <a:lstStyle/>
          <a:p>
            <a:pPr indent="0" lvl="0" marL="0" rtl="0">
              <a:lnSpc>
                <a:spcPct val="133333"/>
              </a:lnSpc>
              <a:spcBef>
                <a:spcPts val="1100"/>
              </a:spcBef>
              <a:spcAft>
                <a:spcPts val="1100"/>
              </a:spcAft>
              <a:buNone/>
            </a:pPr>
            <a:r>
              <a:rPr lang="en" sz="2600"/>
              <a:t>Methodology </a:t>
            </a:r>
          </a:p>
        </p:txBody>
      </p:sp>
      <p:sp>
        <p:nvSpPr>
          <p:cNvPr id="141" name="Shape 141"/>
          <p:cNvSpPr txBox="1"/>
          <p:nvPr>
            <p:ph idx="1" type="body"/>
          </p:nvPr>
        </p:nvSpPr>
        <p:spPr>
          <a:xfrm>
            <a:off x="3593475" y="220375"/>
            <a:ext cx="5228700" cy="4548000"/>
          </a:xfrm>
          <a:prstGeom prst="rect">
            <a:avLst/>
          </a:prstGeom>
        </p:spPr>
        <p:txBody>
          <a:bodyPr anchorCtr="0" anchor="t" bIns="91425" lIns="91425" rIns="91425" wrap="square" tIns="91425">
            <a:noAutofit/>
          </a:bodyPr>
          <a:lstStyle/>
          <a:p>
            <a:pPr indent="0" lvl="0" marL="0" rtl="0">
              <a:spcBef>
                <a:spcPts val="0"/>
              </a:spcBef>
              <a:buNone/>
            </a:pPr>
            <a:r>
              <a:rPr lang="en" sz="1800">
                <a:solidFill>
                  <a:schemeClr val="lt2"/>
                </a:solidFill>
              </a:rPr>
              <a:t>Using Scala JS to build UI</a:t>
            </a:r>
          </a:p>
          <a:p>
            <a:pPr indent="0" lvl="0" marL="0">
              <a:spcBef>
                <a:spcPts val="0"/>
              </a:spcBef>
              <a:buNone/>
            </a:pPr>
            <a:r>
              <a:rPr lang="en" sz="1400">
                <a:solidFill>
                  <a:srgbClr val="333333"/>
                </a:solidFill>
                <a:highlight>
                  <a:srgbClr val="FAFAFA"/>
                </a:highlight>
                <a:latin typeface="Arial"/>
                <a:ea typeface="Arial"/>
                <a:cs typeface="Arial"/>
                <a:sym typeface="Arial"/>
              </a:rPr>
              <a:t>After tills generation, we linked them to a dynamic UI.</a:t>
            </a:r>
          </a:p>
          <a:p>
            <a:pPr indent="-317500" lvl="0" marL="457200" rtl="0">
              <a:spcBef>
                <a:spcPts val="0"/>
              </a:spcBef>
              <a:spcAft>
                <a:spcPts val="0"/>
              </a:spcAft>
              <a:buClr>
                <a:srgbClr val="333333"/>
              </a:buClr>
              <a:buSzPts val="1400"/>
              <a:buFont typeface="Arial"/>
              <a:buAutoNum type="arabicPeriod"/>
            </a:pPr>
            <a:r>
              <a:rPr lang="en" sz="1400">
                <a:solidFill>
                  <a:srgbClr val="333333"/>
                </a:solidFill>
                <a:highlight>
                  <a:srgbClr val="FAFAFA"/>
                </a:highlight>
                <a:latin typeface="Arial"/>
                <a:ea typeface="Arial"/>
                <a:cs typeface="Arial"/>
                <a:sym typeface="Arial"/>
              </a:rPr>
              <a:t>Layers</a:t>
            </a:r>
          </a:p>
          <a:p>
            <a:pPr indent="-317500" lvl="0" marL="457200" rtl="0">
              <a:spcBef>
                <a:spcPts val="0"/>
              </a:spcBef>
              <a:spcAft>
                <a:spcPts val="0"/>
              </a:spcAft>
              <a:buClr>
                <a:srgbClr val="333333"/>
              </a:buClr>
              <a:buSzPts val="1400"/>
              <a:buFont typeface="Arial"/>
              <a:buAutoNum type="arabicPeriod"/>
            </a:pPr>
            <a:r>
              <a:rPr lang="en" sz="1400">
                <a:solidFill>
                  <a:srgbClr val="333333"/>
                </a:solidFill>
                <a:highlight>
                  <a:srgbClr val="FAFAFA"/>
                </a:highlight>
                <a:latin typeface="Arial"/>
                <a:ea typeface="Arial"/>
                <a:cs typeface="Arial"/>
                <a:sym typeface="Arial"/>
              </a:rPr>
              <a:t>Signal[Layer] to show the value over time of the enabled layer</a:t>
            </a:r>
          </a:p>
          <a:p>
            <a:pPr indent="-317500" lvl="0" marL="457200" rtl="0">
              <a:spcBef>
                <a:spcPts val="0"/>
              </a:spcBef>
              <a:buClr>
                <a:srgbClr val="333333"/>
              </a:buClr>
              <a:buSzPts val="1400"/>
              <a:buFont typeface="Arial"/>
              <a:buAutoNum type="arabicPeriod"/>
            </a:pPr>
            <a:r>
              <a:rPr lang="en" sz="1400">
                <a:solidFill>
                  <a:srgbClr val="333333"/>
                </a:solidFill>
                <a:highlight>
                  <a:srgbClr val="FAFAFA"/>
                </a:highlight>
                <a:latin typeface="Arial"/>
                <a:ea typeface="Arial"/>
                <a:cs typeface="Arial"/>
                <a:sym typeface="Arial"/>
              </a:rPr>
              <a:t>This URL pattern is used by the mapping library to retrieve the tiles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Shape 146"/>
          <p:cNvSpPr txBox="1"/>
          <p:nvPr>
            <p:ph type="title"/>
          </p:nvPr>
        </p:nvSpPr>
        <p:spPr>
          <a:xfrm>
            <a:off x="535650" y="566375"/>
            <a:ext cx="8222100" cy="7677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rPr lang="en" sz="2400">
                <a:latin typeface="Arial"/>
                <a:ea typeface="Arial"/>
                <a:cs typeface="Arial"/>
                <a:sym typeface="Arial"/>
              </a:rPr>
              <a:t>Acceptance criteria</a:t>
            </a:r>
            <a:r>
              <a:rPr lang="en" sz="2400">
                <a:solidFill>
                  <a:srgbClr val="444444"/>
                </a:solidFill>
                <a:latin typeface="Arial"/>
                <a:ea typeface="Arial"/>
                <a:cs typeface="Arial"/>
                <a:sym typeface="Arial"/>
              </a:rPr>
              <a:t> </a:t>
            </a:r>
          </a:p>
        </p:txBody>
      </p:sp>
      <p:sp>
        <p:nvSpPr>
          <p:cNvPr id="147" name="Shape 147"/>
          <p:cNvSpPr txBox="1"/>
          <p:nvPr>
            <p:ph idx="1" type="body"/>
          </p:nvPr>
        </p:nvSpPr>
        <p:spPr>
          <a:xfrm>
            <a:off x="471900" y="1919075"/>
            <a:ext cx="8222100" cy="2710200"/>
          </a:xfrm>
          <a:prstGeom prst="rect">
            <a:avLst/>
          </a:prstGeom>
        </p:spPr>
        <p:txBody>
          <a:bodyPr anchorCtr="0" anchor="t" bIns="91425" lIns="91425" rIns="91425" wrap="square" tIns="91425">
            <a:noAutofit/>
          </a:bodyPr>
          <a:lstStyle/>
          <a:p>
            <a:pPr indent="-342900" lvl="0" marL="457200" rtl="0">
              <a:spcBef>
                <a:spcPts val="0"/>
              </a:spcBef>
              <a:spcAft>
                <a:spcPts val="0"/>
              </a:spcAft>
              <a:buSzPts val="1800"/>
              <a:buChar char="●"/>
            </a:pPr>
            <a:r>
              <a:rPr lang="en"/>
              <a:t>Project can deal with large quantity of data.</a:t>
            </a:r>
          </a:p>
          <a:p>
            <a:pPr indent="-342900" lvl="0" marL="457200" rtl="0">
              <a:spcBef>
                <a:spcPts val="0"/>
              </a:spcBef>
              <a:spcAft>
                <a:spcPts val="0"/>
              </a:spcAft>
              <a:buSzPts val="1800"/>
              <a:buChar char="●"/>
            </a:pPr>
            <a:r>
              <a:rPr lang="en"/>
              <a:t>Temperature prediction works well. T</a:t>
            </a:r>
            <a:r>
              <a:rPr lang="en"/>
              <a:t>he result can show the complete heat map.</a:t>
            </a:r>
          </a:p>
          <a:p>
            <a:pPr indent="-342900" lvl="0" marL="457200" rtl="0">
              <a:spcBef>
                <a:spcPts val="0"/>
              </a:spcBef>
              <a:spcAft>
                <a:spcPts val="0"/>
              </a:spcAft>
              <a:buSzPts val="1800"/>
              <a:buChar char="●"/>
            </a:pPr>
            <a:r>
              <a:rPr lang="en"/>
              <a:t>Color for the temperature in each station is accurate</a:t>
            </a:r>
          </a:p>
          <a:p>
            <a:pPr indent="-342900" lvl="0" marL="457200" rtl="0">
              <a:spcBef>
                <a:spcPts val="0"/>
              </a:spcBef>
              <a:buSzPts val="1800"/>
              <a:buChar char="●"/>
            </a:pPr>
            <a:r>
              <a:rPr lang="en"/>
              <a:t>The color for deviation can show the most changes correctly.</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Shape 152"/>
          <p:cNvSpPr txBox="1"/>
          <p:nvPr>
            <p:ph type="title"/>
          </p:nvPr>
        </p:nvSpPr>
        <p:spPr>
          <a:xfrm>
            <a:off x="471900" y="738725"/>
            <a:ext cx="8222100" cy="767700"/>
          </a:xfrm>
          <a:prstGeom prst="rect">
            <a:avLst/>
          </a:prstGeom>
        </p:spPr>
        <p:txBody>
          <a:bodyPr anchorCtr="0" anchor="b" bIns="91425" lIns="91425" rIns="91425" wrap="square" tIns="91425">
            <a:noAutofit/>
          </a:bodyPr>
          <a:lstStyle/>
          <a:p>
            <a:pPr indent="0" lvl="0" marL="0">
              <a:spcBef>
                <a:spcPts val="0"/>
              </a:spcBef>
              <a:buNone/>
            </a:pPr>
            <a:r>
              <a:rPr lang="en"/>
              <a:t>Result</a:t>
            </a:r>
          </a:p>
        </p:txBody>
      </p:sp>
      <p:sp>
        <p:nvSpPr>
          <p:cNvPr id="153" name="Shape 153"/>
          <p:cNvSpPr txBox="1"/>
          <p:nvPr>
            <p:ph idx="1" type="body"/>
          </p:nvPr>
        </p:nvSpPr>
        <p:spPr>
          <a:xfrm>
            <a:off x="471900" y="1966875"/>
            <a:ext cx="8222100" cy="2710200"/>
          </a:xfrm>
          <a:prstGeom prst="rect">
            <a:avLst/>
          </a:prstGeom>
        </p:spPr>
        <p:txBody>
          <a:bodyPr anchorCtr="0" anchor="t" bIns="91425" lIns="91425" rIns="91425" wrap="square" tIns="91425">
            <a:noAutofit/>
          </a:bodyPr>
          <a:lstStyle/>
          <a:p>
            <a:pPr indent="0" lvl="0" marL="0">
              <a:spcBef>
                <a:spcPts val="0"/>
              </a:spcBef>
              <a:buNone/>
            </a:pPr>
            <a:r>
              <a:rPr lang="en"/>
              <a:t>             Temperatures								Deviations</a:t>
            </a:r>
          </a:p>
        </p:txBody>
      </p:sp>
      <p:pic>
        <p:nvPicPr>
          <p:cNvPr id="154" name="Shape 154"/>
          <p:cNvPicPr preferRelativeResize="0"/>
          <p:nvPr/>
        </p:nvPicPr>
        <p:blipFill>
          <a:blip r:embed="rId3">
            <a:alphaModFix/>
          </a:blip>
          <a:stretch>
            <a:fillRect/>
          </a:stretch>
        </p:blipFill>
        <p:spPr>
          <a:xfrm>
            <a:off x="4980375" y="2403375"/>
            <a:ext cx="3713625" cy="2232575"/>
          </a:xfrm>
          <a:prstGeom prst="rect">
            <a:avLst/>
          </a:prstGeom>
          <a:noFill/>
          <a:ln>
            <a:noFill/>
          </a:ln>
        </p:spPr>
      </p:pic>
      <p:pic>
        <p:nvPicPr>
          <p:cNvPr id="155" name="Shape 155"/>
          <p:cNvPicPr preferRelativeResize="0"/>
          <p:nvPr/>
        </p:nvPicPr>
        <p:blipFill>
          <a:blip r:embed="rId4">
            <a:alphaModFix/>
          </a:blip>
          <a:stretch>
            <a:fillRect/>
          </a:stretch>
        </p:blipFill>
        <p:spPr>
          <a:xfrm>
            <a:off x="437850" y="2355550"/>
            <a:ext cx="3599050" cy="2232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226078" y="357800"/>
            <a:ext cx="2808000" cy="953400"/>
          </a:xfrm>
          <a:prstGeom prst="rect">
            <a:avLst/>
          </a:prstGeom>
        </p:spPr>
        <p:txBody>
          <a:bodyPr anchorCtr="0" anchor="b" bIns="91425" lIns="91425" rIns="91425" wrap="square" tIns="91425">
            <a:noAutofit/>
          </a:bodyPr>
          <a:lstStyle/>
          <a:p>
            <a:pPr indent="0" lvl="0" marL="0">
              <a:spcBef>
                <a:spcPts val="0"/>
              </a:spcBef>
              <a:buNone/>
            </a:pPr>
            <a:r>
              <a:rPr lang="en" sz="3000"/>
              <a:t>Thanks!</a:t>
            </a:r>
          </a:p>
        </p:txBody>
      </p:sp>
      <p:pic>
        <p:nvPicPr>
          <p:cNvPr descr="Black and white upward shot of Golden Gate Bridge" id="161" name="Shape 161"/>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105075" y="159775"/>
            <a:ext cx="8826600" cy="602700"/>
          </a:xfrm>
          <a:prstGeom prst="rect">
            <a:avLst/>
          </a:prstGeom>
        </p:spPr>
        <p:txBody>
          <a:bodyPr anchorCtr="0" anchor="ctr" bIns="91425" lIns="91425" rIns="91425" wrap="square" tIns="91425">
            <a:noAutofit/>
          </a:bodyPr>
          <a:lstStyle/>
          <a:p>
            <a:pPr indent="0" lvl="0" marL="0">
              <a:spcBef>
                <a:spcPts val="0"/>
              </a:spcBef>
              <a:buNone/>
            </a:pPr>
            <a:r>
              <a:rPr lang="en" sz="2400"/>
              <a:t>Clarification</a:t>
            </a:r>
          </a:p>
          <a:p>
            <a:pPr indent="0" lvl="0" marL="0">
              <a:spcBef>
                <a:spcPts val="0"/>
              </a:spcBef>
              <a:buNone/>
            </a:pPr>
            <a:r>
              <a:t/>
            </a:r>
            <a:endParaRPr/>
          </a:p>
        </p:txBody>
      </p:sp>
      <p:sp>
        <p:nvSpPr>
          <p:cNvPr id="75" name="Shape 75"/>
          <p:cNvSpPr txBox="1"/>
          <p:nvPr>
            <p:ph idx="4294967295" type="body"/>
          </p:nvPr>
        </p:nvSpPr>
        <p:spPr>
          <a:xfrm>
            <a:off x="471900" y="1031425"/>
            <a:ext cx="8222100" cy="3597900"/>
          </a:xfrm>
          <a:prstGeom prst="rect">
            <a:avLst/>
          </a:prstGeom>
        </p:spPr>
        <p:txBody>
          <a:bodyPr anchorCtr="0" anchor="t" bIns="91425" lIns="91425" rIns="91425" wrap="square" tIns="91425">
            <a:noAutofit/>
          </a:bodyPr>
          <a:lstStyle/>
          <a:p>
            <a:pPr indent="0" lvl="0" marL="0" rtl="0">
              <a:spcBef>
                <a:spcPts val="0"/>
              </a:spcBef>
              <a:spcAft>
                <a:spcPts val="1100"/>
              </a:spcAft>
              <a:buNone/>
            </a:pPr>
            <a:r>
              <a:rPr lang="en"/>
              <a:t>Actually, we prepare to do Instagram Analysis and data visualization based on the location. Unfortunately, Instagram denied our application. And they shut down the API to access their data. Since our goal is to get the most popular places around the world and visualize results,  we decide to change the dataset as climate to do analysis and visualization. The topic has been changed but the project type and goals are similar.</a:t>
            </a:r>
          </a:p>
          <a:p>
            <a:pPr indent="0" lvl="0" marL="0" rtl="0">
              <a:spcBef>
                <a:spcPts val="0"/>
              </a:spcBef>
              <a:spcAft>
                <a:spcPts val="1100"/>
              </a:spcAft>
              <a:buNone/>
            </a:pPr>
            <a:r>
              <a:rPr lang="en" sz="1050">
                <a:solidFill>
                  <a:srgbClr val="333333"/>
                </a:solidFill>
                <a:latin typeface="Arial"/>
                <a:ea typeface="Arial"/>
                <a:cs typeface="Arial"/>
                <a:sym typeface="Arial"/>
              </a:rPr>
              <a:t> </a:t>
            </a:r>
          </a:p>
          <a:p>
            <a:pPr indent="0" lvl="0" marL="0" rtl="0">
              <a:spcBef>
                <a:spcPts val="0"/>
              </a:spcBef>
              <a:spcAft>
                <a:spcPts val="1100"/>
              </a:spcAft>
              <a:buNone/>
            </a:pPr>
            <a:r>
              <a:t/>
            </a:r>
            <a:endParaRPr sz="1050">
              <a:solidFill>
                <a:srgbClr val="333333"/>
              </a:solidFill>
              <a:latin typeface="Arial"/>
              <a:ea typeface="Arial"/>
              <a:cs typeface="Arial"/>
              <a:sym typeface="Arial"/>
            </a:endParaRPr>
          </a:p>
          <a:p>
            <a:pPr indent="0" lvl="0" marL="0" rtl="0">
              <a:spcBef>
                <a:spcPts val="0"/>
              </a:spcBef>
              <a:spcAft>
                <a:spcPts val="0"/>
              </a:spcAft>
              <a:buNone/>
            </a:pPr>
            <a:r>
              <a:t/>
            </a:r>
            <a:endParaRPr sz="1050">
              <a:solidFill>
                <a:srgbClr val="333333"/>
              </a:solidFill>
              <a:latin typeface="Arial"/>
              <a:ea typeface="Arial"/>
              <a:cs typeface="Arial"/>
              <a:sym typeface="Arial"/>
            </a:endParaRPr>
          </a:p>
          <a:p>
            <a:pPr indent="0" lvl="0" marL="0" rtl="0">
              <a:spcBef>
                <a:spcPts val="0"/>
              </a:spcBef>
              <a:buNone/>
            </a:pPr>
            <a:r>
              <a:t/>
            </a:r>
            <a:endParaRPr sz="1400"/>
          </a:p>
          <a:p>
            <a:pPr indent="0" lvl="0" marL="0" rt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471900" y="738725"/>
            <a:ext cx="8222100" cy="767700"/>
          </a:xfrm>
          <a:prstGeom prst="rect">
            <a:avLst/>
          </a:prstGeom>
        </p:spPr>
        <p:txBody>
          <a:bodyPr anchorCtr="0" anchor="b" bIns="91425" lIns="91425" rIns="91425" wrap="square" tIns="91425">
            <a:noAutofit/>
          </a:bodyPr>
          <a:lstStyle/>
          <a:p>
            <a:pPr indent="0" lvl="0" marL="0">
              <a:spcBef>
                <a:spcPts val="0"/>
              </a:spcBef>
              <a:buNone/>
            </a:pPr>
            <a:r>
              <a:rPr lang="en"/>
              <a:t>Intro</a:t>
            </a:r>
          </a:p>
        </p:txBody>
      </p:sp>
      <p:sp>
        <p:nvSpPr>
          <p:cNvPr id="81" name="Shape 81"/>
          <p:cNvSpPr txBox="1"/>
          <p:nvPr>
            <p:ph idx="1" type="body"/>
          </p:nvPr>
        </p:nvSpPr>
        <p:spPr>
          <a:xfrm>
            <a:off x="471900" y="1919075"/>
            <a:ext cx="8222100" cy="2710200"/>
          </a:xfrm>
          <a:prstGeom prst="rect">
            <a:avLst/>
          </a:prstGeom>
        </p:spPr>
        <p:txBody>
          <a:bodyPr anchorCtr="0" anchor="t" bIns="91425" lIns="91425" rIns="91425" wrap="square" tIns="91425">
            <a:noAutofit/>
          </a:bodyPr>
          <a:lstStyle/>
          <a:p>
            <a:pPr indent="0" lvl="0" marL="0" rtl="0">
              <a:spcBef>
                <a:spcPts val="0"/>
              </a:spcBef>
              <a:spcAft>
                <a:spcPts val="1100"/>
              </a:spcAft>
              <a:buNone/>
            </a:pPr>
            <a:r>
              <a:rPr lang="en"/>
              <a:t>The purpose of this project is to analyze the temperature data and visualize them based on the location.  </a:t>
            </a:r>
          </a:p>
          <a:p>
            <a:pPr indent="0" lvl="0" marL="0" rtl="0">
              <a:spcBef>
                <a:spcPts val="0"/>
              </a:spcBef>
              <a:spcAft>
                <a:spcPts val="1100"/>
              </a:spcAft>
              <a:buNone/>
            </a:pPr>
            <a:r>
              <a:rPr lang="en" sz="1050">
                <a:solidFill>
                  <a:srgbClr val="333333"/>
                </a:solidFill>
                <a:latin typeface="Arial"/>
                <a:ea typeface="Arial"/>
                <a:cs typeface="Arial"/>
                <a:sym typeface="Arial"/>
              </a:rPr>
              <a:t> </a:t>
            </a:r>
          </a:p>
          <a:p>
            <a:pPr indent="0" lvl="0" marL="0" rtl="0">
              <a:spcBef>
                <a:spcPts val="0"/>
              </a:spcBef>
              <a:spcAft>
                <a:spcPts val="1100"/>
              </a:spcAft>
              <a:buNone/>
            </a:pPr>
            <a:r>
              <a:t/>
            </a:r>
            <a:endParaRPr sz="1050">
              <a:solidFill>
                <a:srgbClr val="333333"/>
              </a:solidFill>
              <a:latin typeface="Arial"/>
              <a:ea typeface="Arial"/>
              <a:cs typeface="Arial"/>
              <a:sym typeface="Arial"/>
            </a:endParaRPr>
          </a:p>
          <a:p>
            <a:pPr indent="0" lvl="0" marL="0" rtl="0">
              <a:spcBef>
                <a:spcPts val="0"/>
              </a:spcBef>
              <a:spcAft>
                <a:spcPts val="0"/>
              </a:spcAft>
              <a:buNone/>
            </a:pPr>
            <a:r>
              <a:t/>
            </a:r>
            <a:endParaRPr sz="1050">
              <a:solidFill>
                <a:srgbClr val="333333"/>
              </a:solidFill>
              <a:latin typeface="Arial"/>
              <a:ea typeface="Arial"/>
              <a:cs typeface="Arial"/>
              <a:sym typeface="Arial"/>
            </a:endParaRPr>
          </a:p>
          <a:p>
            <a:pPr indent="0" lvl="0" marL="0" rtl="0">
              <a:spcBef>
                <a:spcPts val="0"/>
              </a:spcBef>
              <a:buNone/>
            </a:pPr>
            <a:r>
              <a:t/>
            </a:r>
            <a:endParaRPr sz="1400"/>
          </a:p>
          <a:p>
            <a:pPr indent="0" lvl="0" marL="0" rt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99575" y="826175"/>
            <a:ext cx="8222100" cy="7677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rPr lang="en" sz="2400">
                <a:latin typeface="Arial"/>
                <a:ea typeface="Arial"/>
                <a:cs typeface="Arial"/>
                <a:sym typeface="Arial"/>
              </a:rPr>
              <a:t>Goals of the project </a:t>
            </a:r>
          </a:p>
        </p:txBody>
      </p:sp>
      <p:sp>
        <p:nvSpPr>
          <p:cNvPr id="87" name="Shape 87"/>
          <p:cNvSpPr txBox="1"/>
          <p:nvPr>
            <p:ph idx="1" type="body"/>
          </p:nvPr>
        </p:nvSpPr>
        <p:spPr>
          <a:xfrm>
            <a:off x="471900" y="1919075"/>
            <a:ext cx="8222100" cy="2710200"/>
          </a:xfrm>
          <a:prstGeom prst="rect">
            <a:avLst/>
          </a:prstGeom>
        </p:spPr>
        <p:txBody>
          <a:bodyPr anchorCtr="0" anchor="t" bIns="91425" lIns="91425" rIns="91425" wrap="square" tIns="91425">
            <a:noAutofit/>
          </a:bodyPr>
          <a:lstStyle/>
          <a:p>
            <a:pPr indent="0" lvl="0" marL="0" rtl="0">
              <a:spcBef>
                <a:spcPts val="0"/>
              </a:spcBef>
              <a:spcAft>
                <a:spcPts val="1100"/>
              </a:spcAft>
              <a:buNone/>
            </a:pPr>
            <a:r>
              <a:rPr lang="en"/>
              <a:t>The project is aim to visualize the evolution of temperatures over time and temperature deviations over time in all over the world.</a:t>
            </a:r>
          </a:p>
          <a:p>
            <a:pPr indent="0" lvl="0" marL="0" rtl="0">
              <a:spcBef>
                <a:spcPts val="0"/>
              </a:spcBef>
              <a:spcAft>
                <a:spcPts val="1100"/>
              </a:spcAft>
              <a:buNone/>
            </a:pPr>
            <a:r>
              <a:rPr lang="en"/>
              <a:t>The development in this application will involve transforming data provided from weather stations into meaningful information.</a:t>
            </a:r>
          </a:p>
          <a:p>
            <a:pPr indent="0" lvl="0" marL="0" rtl="0">
              <a:spcBef>
                <a:spcPts val="0"/>
              </a:spcBef>
              <a:spcAft>
                <a:spcPts val="1100"/>
              </a:spcAft>
              <a:buNone/>
            </a:pPr>
            <a:r>
              <a:rPr lang="en"/>
              <a:t>Making images from the information by using spatial and linear interpretation techniques, and finally, implementing the user interface.</a:t>
            </a:r>
          </a:p>
          <a:p>
            <a:pPr indent="0" lvl="0" marL="0" rtl="0">
              <a:spcBef>
                <a:spcPts val="0"/>
              </a:spcBef>
              <a:spcAft>
                <a:spcPts val="1100"/>
              </a:spcAft>
              <a:buNone/>
            </a:pPr>
            <a:r>
              <a:rPr lang="en" sz="1400"/>
              <a:t> </a:t>
            </a:r>
          </a:p>
          <a:p>
            <a:pPr indent="0" lvl="0" marL="0">
              <a:spcBef>
                <a:spcPts val="0"/>
              </a:spcBef>
              <a:buNone/>
            </a:pPr>
            <a:r>
              <a:t/>
            </a:r>
            <a:endParaRPr sz="1400"/>
          </a:p>
          <a:p>
            <a:pPr indent="0" lvl="0" marL="0" rtl="0">
              <a:spcBef>
                <a:spcPts val="0"/>
              </a:spcBef>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idx="1" type="body"/>
          </p:nvPr>
        </p:nvSpPr>
        <p:spPr>
          <a:xfrm>
            <a:off x="471900" y="1603300"/>
            <a:ext cx="6289800" cy="1374900"/>
          </a:xfrm>
          <a:prstGeom prst="rect">
            <a:avLst/>
          </a:prstGeom>
        </p:spPr>
        <p:txBody>
          <a:bodyPr anchorCtr="0" anchor="t" bIns="91425" lIns="91425" rIns="91425" wrap="square" tIns="91425">
            <a:noAutofit/>
          </a:bodyPr>
          <a:lstStyle/>
          <a:p>
            <a:pPr indent="0" lvl="0" marL="0" rtl="0">
              <a:spcBef>
                <a:spcPts val="0"/>
              </a:spcBef>
              <a:buNone/>
            </a:pPr>
            <a:r>
              <a:rPr lang="en"/>
              <a:t>Since the raw data is hard to analysis, our project will help users see the annual temperature changes and the deviations for every year more intuitively. Users will know where the temperature changes most so that they can take some actions on the location that has extreme temperature.(etc.Weather forecast.)</a:t>
            </a:r>
          </a:p>
        </p:txBody>
      </p:sp>
      <p:sp>
        <p:nvSpPr>
          <p:cNvPr id="93" name="Shape 93"/>
          <p:cNvSpPr txBox="1"/>
          <p:nvPr>
            <p:ph idx="2" type="body"/>
          </p:nvPr>
        </p:nvSpPr>
        <p:spPr>
          <a:xfrm>
            <a:off x="471900" y="2978200"/>
            <a:ext cx="6891300" cy="2055900"/>
          </a:xfrm>
          <a:prstGeom prst="rect">
            <a:avLst/>
          </a:prstGeom>
        </p:spPr>
        <p:txBody>
          <a:bodyPr anchorCtr="0" anchor="t" bIns="91425" lIns="91425" rIns="91425" wrap="square" tIns="91425">
            <a:noAutofit/>
          </a:bodyPr>
          <a:lstStyle/>
          <a:p>
            <a:pPr indent="0" lvl="0" marL="0" marR="0" rtl="0" algn="l">
              <a:lnSpc>
                <a:spcPct val="115000"/>
              </a:lnSpc>
              <a:spcBef>
                <a:spcPts val="0"/>
              </a:spcBef>
              <a:spcAft>
                <a:spcPts val="1100"/>
              </a:spcAft>
              <a:buNone/>
            </a:pPr>
            <a:r>
              <a:rPr lang="en"/>
              <a:t>Using this analysis and visualization technology for other information/industry: Example: Popular travel location, Popular topics based on Locations. </a:t>
            </a:r>
          </a:p>
          <a:p>
            <a:pPr indent="0" lvl="0" marL="0" marR="0" rtl="0" algn="l">
              <a:lnSpc>
                <a:spcPct val="115000"/>
              </a:lnSpc>
              <a:spcBef>
                <a:spcPts val="0"/>
              </a:spcBef>
              <a:spcAft>
                <a:spcPts val="1100"/>
              </a:spcAft>
              <a:buNone/>
            </a:pPr>
            <a:r>
              <a:rPr lang="en"/>
              <a:t>The project can be used to generate popularity heat map. (Changing temperature data to popularity data).</a:t>
            </a:r>
          </a:p>
          <a:p>
            <a:pPr indent="0" lvl="0" marL="0" marR="0" rtl="0" algn="l">
              <a:lnSpc>
                <a:spcPct val="115000"/>
              </a:lnSpc>
              <a:spcBef>
                <a:spcPts val="0"/>
              </a:spcBef>
              <a:spcAft>
                <a:spcPts val="1100"/>
              </a:spcAft>
              <a:buNone/>
            </a:pPr>
            <a:r>
              <a:rPr lang="en"/>
              <a:t>With popularity analysis and heat map, Users/business could analyze the popularity based on Location to make an appropriate business  strategy. (e.g. Geo-targeting Ad, Contextual Targeting, Social Media Marketing).</a:t>
            </a:r>
            <a:br>
              <a:rPr lang="en"/>
            </a:br>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sz="1100"/>
          </a:p>
          <a:p>
            <a:pPr indent="0" lvl="0" marL="0" rtl="0">
              <a:spcBef>
                <a:spcPts val="0"/>
              </a:spcBef>
              <a:buNone/>
            </a:pPr>
            <a:r>
              <a:t/>
            </a:r>
            <a:endParaRPr/>
          </a:p>
          <a:p>
            <a:pPr indent="0" lvl="0" marL="0" rtl="0">
              <a:spcBef>
                <a:spcPts val="0"/>
              </a:spcBef>
              <a:buNone/>
            </a:pPr>
            <a:r>
              <a:t/>
            </a:r>
            <a:endParaRPr/>
          </a:p>
          <a:p>
            <a:pPr indent="0" lvl="0" marL="0" rtl="0">
              <a:spcBef>
                <a:spcPts val="0"/>
              </a:spcBef>
              <a:buNone/>
            </a:pPr>
            <a:r>
              <a:rPr lang="en"/>
              <a:t> </a:t>
            </a:r>
          </a:p>
          <a:p>
            <a:pPr indent="0" lvl="0" marL="0" rtl="0">
              <a:spcBef>
                <a:spcPts val="0"/>
              </a:spcBef>
              <a:buNone/>
            </a:pPr>
            <a:r>
              <a:t/>
            </a:r>
            <a:endParaRPr/>
          </a:p>
        </p:txBody>
      </p:sp>
      <p:sp>
        <p:nvSpPr>
          <p:cNvPr id="94" name="Shape 94"/>
          <p:cNvSpPr txBox="1"/>
          <p:nvPr>
            <p:ph type="title"/>
          </p:nvPr>
        </p:nvSpPr>
        <p:spPr>
          <a:xfrm>
            <a:off x="471900" y="738725"/>
            <a:ext cx="8222100" cy="767700"/>
          </a:xfrm>
          <a:prstGeom prst="rect">
            <a:avLst/>
          </a:prstGeom>
        </p:spPr>
        <p:txBody>
          <a:bodyPr anchorCtr="0" anchor="b" bIns="91425" lIns="91425" rIns="91425" wrap="square" tIns="91425">
            <a:noAutofit/>
          </a:bodyPr>
          <a:lstStyle/>
          <a:p>
            <a:pPr indent="0" lvl="0" marL="0" rtl="0">
              <a:spcBef>
                <a:spcPts val="0"/>
              </a:spcBef>
              <a:buNone/>
            </a:pPr>
            <a:r>
              <a:rPr lang="en" sz="2600"/>
              <a:t>Use cases to be satisfied for hypothetical customers</a:t>
            </a:r>
          </a:p>
        </p:txBody>
      </p:sp>
      <p:pic>
        <p:nvPicPr>
          <p:cNvPr id="95" name="Shape 95"/>
          <p:cNvPicPr preferRelativeResize="0"/>
          <p:nvPr/>
        </p:nvPicPr>
        <p:blipFill>
          <a:blip r:embed="rId3">
            <a:alphaModFix/>
          </a:blip>
          <a:stretch>
            <a:fillRect/>
          </a:stretch>
        </p:blipFill>
        <p:spPr>
          <a:xfrm>
            <a:off x="6994975" y="1910725"/>
            <a:ext cx="1878075" cy="254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Shape 100"/>
          <p:cNvSpPr txBox="1"/>
          <p:nvPr>
            <p:ph type="title"/>
          </p:nvPr>
        </p:nvSpPr>
        <p:spPr>
          <a:xfrm>
            <a:off x="471900" y="738725"/>
            <a:ext cx="8222100" cy="7677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rPr lang="en" sz="2400">
                <a:latin typeface="Arial"/>
                <a:ea typeface="Arial"/>
                <a:cs typeface="Arial"/>
                <a:sym typeface="Arial"/>
              </a:rPr>
              <a:t>Data sources</a:t>
            </a:r>
          </a:p>
        </p:txBody>
      </p:sp>
      <p:sp>
        <p:nvSpPr>
          <p:cNvPr id="101" name="Shape 101"/>
          <p:cNvSpPr txBox="1"/>
          <p:nvPr>
            <p:ph idx="1" type="body"/>
          </p:nvPr>
        </p:nvSpPr>
        <p:spPr>
          <a:xfrm>
            <a:off x="460575" y="1683725"/>
            <a:ext cx="8514900" cy="2873700"/>
          </a:xfrm>
          <a:prstGeom prst="rect">
            <a:avLst/>
          </a:prstGeom>
        </p:spPr>
        <p:txBody>
          <a:bodyPr anchorCtr="0" anchor="t" bIns="91425" lIns="91425" rIns="91425" wrap="square" tIns="91425">
            <a:noAutofit/>
          </a:bodyPr>
          <a:lstStyle/>
          <a:p>
            <a:pPr indent="0" lvl="0" marL="0">
              <a:spcBef>
                <a:spcPts val="0"/>
              </a:spcBef>
              <a:buNone/>
            </a:pPr>
            <a:r>
              <a:rPr lang="en"/>
              <a:t>Data type: stations.csv year.csv</a:t>
            </a:r>
          </a:p>
          <a:p>
            <a:pPr indent="0" lvl="0" marL="0">
              <a:spcBef>
                <a:spcPts val="0"/>
              </a:spcBef>
              <a:buNone/>
            </a:pPr>
            <a:r>
              <a:rPr lang="en"/>
              <a:t>Total size of data: 2.1GB</a:t>
            </a:r>
          </a:p>
          <a:p>
            <a:pPr indent="0" lvl="0" marL="0">
              <a:spcBef>
                <a:spcPts val="0"/>
              </a:spcBef>
              <a:buNone/>
            </a:pPr>
            <a:r>
              <a:rPr lang="en"/>
              <a:t>100k stations data</a:t>
            </a:r>
          </a:p>
          <a:p>
            <a:pPr indent="0" lvl="0" marL="0">
              <a:spcBef>
                <a:spcPts val="0"/>
              </a:spcBef>
              <a:buNone/>
            </a:pPr>
            <a:r>
              <a:rPr lang="en"/>
              <a:t>41 years temperature data </a:t>
            </a:r>
          </a:p>
          <a:p>
            <a:pPr indent="0" lvl="0" marL="0">
              <a:spcBef>
                <a:spcPts val="0"/>
              </a:spcBef>
              <a:buNone/>
            </a:pPr>
            <a:r>
              <a:t/>
            </a:r>
            <a:endParaRPr/>
          </a:p>
          <a:p>
            <a:pPr indent="0" lvl="0" marL="0">
              <a:spcBef>
                <a:spcPts val="0"/>
              </a:spcBef>
              <a:buNone/>
            </a:pPr>
            <a:r>
              <a:t/>
            </a:r>
            <a:endParaRPr/>
          </a:p>
          <a:p>
            <a:pPr indent="0" lvl="0" marL="0">
              <a:spcBef>
                <a:spcPts val="0"/>
              </a:spcBef>
              <a:buNone/>
            </a:pPr>
            <a:r>
              <a:t/>
            </a:r>
            <a:endParaRPr/>
          </a:p>
          <a:p>
            <a:pPr indent="0" lvl="0" marL="0" rtl="0">
              <a:spcBef>
                <a:spcPts val="0"/>
              </a:spcBef>
              <a:buNone/>
            </a:pPr>
            <a:r>
              <a:t/>
            </a:r>
            <a:endParaRPr/>
          </a:p>
        </p:txBody>
      </p:sp>
      <p:pic>
        <p:nvPicPr>
          <p:cNvPr id="102" name="Shape 102"/>
          <p:cNvPicPr preferRelativeResize="0"/>
          <p:nvPr/>
        </p:nvPicPr>
        <p:blipFill>
          <a:blip r:embed="rId3">
            <a:alphaModFix/>
          </a:blip>
          <a:stretch>
            <a:fillRect/>
          </a:stretch>
        </p:blipFill>
        <p:spPr>
          <a:xfrm>
            <a:off x="6526225" y="1789600"/>
            <a:ext cx="2449249" cy="2727575"/>
          </a:xfrm>
          <a:prstGeom prst="rect">
            <a:avLst/>
          </a:prstGeom>
          <a:noFill/>
          <a:ln>
            <a:noFill/>
          </a:ln>
        </p:spPr>
      </p:pic>
      <p:pic>
        <p:nvPicPr>
          <p:cNvPr id="103" name="Shape 103"/>
          <p:cNvPicPr preferRelativeResize="0"/>
          <p:nvPr/>
        </p:nvPicPr>
        <p:blipFill>
          <a:blip r:embed="rId4">
            <a:alphaModFix/>
          </a:blip>
          <a:stretch>
            <a:fillRect/>
          </a:stretch>
        </p:blipFill>
        <p:spPr>
          <a:xfrm>
            <a:off x="4649150" y="1844275"/>
            <a:ext cx="1686225" cy="1329525"/>
          </a:xfrm>
          <a:prstGeom prst="rect">
            <a:avLst/>
          </a:prstGeom>
          <a:noFill/>
          <a:ln>
            <a:noFill/>
          </a:ln>
        </p:spPr>
      </p:pic>
      <p:pic>
        <p:nvPicPr>
          <p:cNvPr id="104" name="Shape 104"/>
          <p:cNvPicPr preferRelativeResize="0"/>
          <p:nvPr/>
        </p:nvPicPr>
        <p:blipFill>
          <a:blip r:embed="rId5">
            <a:alphaModFix/>
          </a:blip>
          <a:stretch>
            <a:fillRect/>
          </a:stretch>
        </p:blipFill>
        <p:spPr>
          <a:xfrm>
            <a:off x="4625475" y="3378894"/>
            <a:ext cx="1900750" cy="1029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226078" y="738400"/>
            <a:ext cx="2808000" cy="9534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t/>
            </a:r>
            <a:endParaRPr sz="1400">
              <a:solidFill>
                <a:srgbClr val="444444"/>
              </a:solidFill>
              <a:latin typeface="Arial"/>
              <a:ea typeface="Arial"/>
              <a:cs typeface="Arial"/>
              <a:sym typeface="Arial"/>
            </a:endParaRPr>
          </a:p>
          <a:p>
            <a:pPr indent="0" lvl="0" marL="0">
              <a:spcBef>
                <a:spcPts val="0"/>
              </a:spcBef>
              <a:buNone/>
            </a:pPr>
            <a:r>
              <a:t/>
            </a:r>
            <a:endParaRPr/>
          </a:p>
        </p:txBody>
      </p:sp>
      <p:sp>
        <p:nvSpPr>
          <p:cNvPr id="110" name="Shape 110"/>
          <p:cNvSpPr txBox="1"/>
          <p:nvPr>
            <p:ph idx="1" type="body"/>
          </p:nvPr>
        </p:nvSpPr>
        <p:spPr>
          <a:xfrm>
            <a:off x="226075" y="1465800"/>
            <a:ext cx="2808000" cy="3163500"/>
          </a:xfrm>
          <a:prstGeom prst="rect">
            <a:avLst/>
          </a:prstGeom>
        </p:spPr>
        <p:txBody>
          <a:bodyPr anchorCtr="0" anchor="t" bIns="91425" lIns="91425" rIns="91425" wrap="square" tIns="91425">
            <a:noAutofit/>
          </a:bodyPr>
          <a:lstStyle/>
          <a:p>
            <a:pPr indent="0" lvl="0" marL="0" rtl="0">
              <a:lnSpc>
                <a:spcPct val="133333"/>
              </a:lnSpc>
              <a:spcBef>
                <a:spcPts val="1100"/>
              </a:spcBef>
              <a:spcAft>
                <a:spcPts val="1100"/>
              </a:spcAft>
              <a:buNone/>
            </a:pPr>
            <a:r>
              <a:rPr lang="en" sz="2600"/>
              <a:t>Methodology </a:t>
            </a:r>
          </a:p>
        </p:txBody>
      </p:sp>
      <p:sp>
        <p:nvSpPr>
          <p:cNvPr id="111" name="Shape 111"/>
          <p:cNvSpPr txBox="1"/>
          <p:nvPr>
            <p:ph idx="1" type="body"/>
          </p:nvPr>
        </p:nvSpPr>
        <p:spPr>
          <a:xfrm>
            <a:off x="3593475" y="220375"/>
            <a:ext cx="5228700" cy="4548000"/>
          </a:xfrm>
          <a:prstGeom prst="rect">
            <a:avLst/>
          </a:prstGeom>
        </p:spPr>
        <p:txBody>
          <a:bodyPr anchorCtr="0" anchor="t" bIns="91425" lIns="91425" rIns="91425" wrap="square" tIns="91425">
            <a:noAutofit/>
          </a:bodyPr>
          <a:lstStyle/>
          <a:p>
            <a:pPr indent="0" lvl="0" marL="0" rtl="0">
              <a:spcBef>
                <a:spcPts val="0"/>
              </a:spcBef>
              <a:buNone/>
            </a:pPr>
            <a:r>
              <a:rPr lang="en" sz="1800">
                <a:solidFill>
                  <a:schemeClr val="lt2"/>
                </a:solidFill>
              </a:rPr>
              <a:t>Data extraction and Data clean</a:t>
            </a:r>
          </a:p>
          <a:p>
            <a:pPr indent="0" lvl="0" marL="0" rtl="0">
              <a:spcBef>
                <a:spcPts val="0"/>
              </a:spcBef>
              <a:buNone/>
            </a:pPr>
            <a:r>
              <a:rPr lang="en" sz="1400">
                <a:solidFill>
                  <a:srgbClr val="333333"/>
                </a:solidFill>
                <a:highlight>
                  <a:srgbClr val="FAFAFA"/>
                </a:highlight>
                <a:latin typeface="Arial"/>
                <a:ea typeface="Arial"/>
                <a:cs typeface="Arial"/>
                <a:sym typeface="Arial"/>
              </a:rPr>
              <a:t>1.</a:t>
            </a:r>
            <a:r>
              <a:rPr lang="en" sz="1400">
                <a:solidFill>
                  <a:srgbClr val="000000"/>
                </a:solidFill>
              </a:rPr>
              <a:t>Iterate the files and parse the data into separate sequences.</a:t>
            </a:r>
          </a:p>
          <a:p>
            <a:pPr indent="0" lvl="0" marL="0" rtl="0">
              <a:spcBef>
                <a:spcPts val="0"/>
              </a:spcBef>
              <a:buNone/>
            </a:pPr>
            <a:r>
              <a:rPr lang="en" sz="1400">
                <a:solidFill>
                  <a:srgbClr val="000000"/>
                </a:solidFill>
              </a:rPr>
              <a:t>2. Map temperature and location return a seq containing triplets(date, location, temperature)</a:t>
            </a:r>
          </a:p>
          <a:p>
            <a:pPr indent="0" lvl="0" marL="0" rtl="0">
              <a:spcBef>
                <a:spcPts val="0"/>
              </a:spcBef>
              <a:spcAft>
                <a:spcPts val="0"/>
              </a:spcAft>
              <a:buNone/>
            </a:pPr>
            <a:r>
              <a:rPr lang="en" sz="1400">
                <a:solidFill>
                  <a:srgbClr val="000000"/>
                </a:solidFill>
              </a:rPr>
              <a:t>(LocalDate.of(2015, 8, 11), Location(37.35, -78.433), 27.3),)</a:t>
            </a:r>
          </a:p>
          <a:p>
            <a:pPr indent="0" lvl="0" marL="0" rtl="0">
              <a:spcBef>
                <a:spcPts val="0"/>
              </a:spcBef>
              <a:spcAft>
                <a:spcPts val="0"/>
              </a:spcAft>
              <a:buNone/>
            </a:pPr>
            <a:r>
              <a:t/>
            </a:r>
            <a:endParaRPr sz="1400">
              <a:solidFill>
                <a:srgbClr val="000000"/>
              </a:solidFill>
            </a:endParaRPr>
          </a:p>
          <a:p>
            <a:pPr indent="0" lvl="0" marL="0" rtl="0">
              <a:spcBef>
                <a:spcPts val="0"/>
              </a:spcBef>
              <a:spcAft>
                <a:spcPts val="0"/>
              </a:spcAft>
              <a:buNone/>
            </a:pPr>
            <a:r>
              <a:rPr lang="en" sz="1400">
                <a:solidFill>
                  <a:srgbClr val="000000"/>
                </a:solidFill>
              </a:rPr>
              <a:t>3. Calculate annual average temperature and return a seq (location, temperature) for each year. </a:t>
            </a:r>
          </a:p>
          <a:p>
            <a:pPr indent="0" lvl="0" marL="0" rtl="0">
              <a:spcBef>
                <a:spcPts val="0"/>
              </a:spcBef>
              <a:spcAft>
                <a:spcPts val="0"/>
              </a:spcAft>
              <a:buNone/>
            </a:pPr>
            <a:r>
              <a:t/>
            </a:r>
            <a:endParaRPr sz="1400">
              <a:solidFill>
                <a:srgbClr val="000000"/>
              </a:solidFill>
            </a:endParaRPr>
          </a:p>
          <a:p>
            <a:pPr indent="-69850" lvl="0" marL="0" rtl="0">
              <a:spcBef>
                <a:spcPts val="0"/>
              </a:spcBef>
              <a:spcAft>
                <a:spcPts val="0"/>
              </a:spcAft>
              <a:buClr>
                <a:srgbClr val="000000"/>
              </a:buClr>
              <a:buSzPts val="1100"/>
              <a:buFont typeface="Arial"/>
              <a:buNone/>
            </a:pPr>
            <a:r>
              <a:t/>
            </a:r>
            <a:endParaRPr sz="14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Shape 116"/>
          <p:cNvSpPr txBox="1"/>
          <p:nvPr>
            <p:ph type="title"/>
          </p:nvPr>
        </p:nvSpPr>
        <p:spPr>
          <a:xfrm>
            <a:off x="226078" y="738400"/>
            <a:ext cx="2808000" cy="9534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t/>
            </a:r>
            <a:endParaRPr sz="1400">
              <a:solidFill>
                <a:srgbClr val="444444"/>
              </a:solidFill>
              <a:latin typeface="Arial"/>
              <a:ea typeface="Arial"/>
              <a:cs typeface="Arial"/>
              <a:sym typeface="Arial"/>
            </a:endParaRPr>
          </a:p>
          <a:p>
            <a:pPr indent="0" lvl="0" marL="0" rtl="0">
              <a:spcBef>
                <a:spcPts val="0"/>
              </a:spcBef>
              <a:buNone/>
            </a:pPr>
            <a:r>
              <a:t/>
            </a:r>
            <a:endParaRPr/>
          </a:p>
        </p:txBody>
      </p:sp>
      <p:sp>
        <p:nvSpPr>
          <p:cNvPr id="117" name="Shape 117"/>
          <p:cNvSpPr txBox="1"/>
          <p:nvPr>
            <p:ph idx="1" type="body"/>
          </p:nvPr>
        </p:nvSpPr>
        <p:spPr>
          <a:xfrm>
            <a:off x="226075" y="1465800"/>
            <a:ext cx="2808000" cy="3163500"/>
          </a:xfrm>
          <a:prstGeom prst="rect">
            <a:avLst/>
          </a:prstGeom>
        </p:spPr>
        <p:txBody>
          <a:bodyPr anchorCtr="0" anchor="t" bIns="91425" lIns="91425" rIns="91425" wrap="square" tIns="91425">
            <a:noAutofit/>
          </a:bodyPr>
          <a:lstStyle/>
          <a:p>
            <a:pPr indent="0" lvl="0" marL="0" rtl="0">
              <a:lnSpc>
                <a:spcPct val="133333"/>
              </a:lnSpc>
              <a:spcBef>
                <a:spcPts val="1100"/>
              </a:spcBef>
              <a:spcAft>
                <a:spcPts val="1100"/>
              </a:spcAft>
              <a:buNone/>
            </a:pPr>
            <a:r>
              <a:rPr lang="en" sz="2600"/>
              <a:t>Methodology </a:t>
            </a:r>
          </a:p>
        </p:txBody>
      </p:sp>
      <p:sp>
        <p:nvSpPr>
          <p:cNvPr id="118" name="Shape 118"/>
          <p:cNvSpPr txBox="1"/>
          <p:nvPr>
            <p:ph idx="1" type="body"/>
          </p:nvPr>
        </p:nvSpPr>
        <p:spPr>
          <a:xfrm>
            <a:off x="3593475" y="220375"/>
            <a:ext cx="5228700" cy="4548000"/>
          </a:xfrm>
          <a:prstGeom prst="rect">
            <a:avLst/>
          </a:prstGeom>
        </p:spPr>
        <p:txBody>
          <a:bodyPr anchorCtr="0" anchor="t" bIns="91425" lIns="91425" rIns="91425" wrap="square" tIns="91425">
            <a:noAutofit/>
          </a:bodyPr>
          <a:lstStyle/>
          <a:p>
            <a:pPr indent="0" lvl="0" marL="0" rtl="0">
              <a:spcBef>
                <a:spcPts val="0"/>
              </a:spcBef>
              <a:buNone/>
            </a:pPr>
            <a:r>
              <a:rPr lang="en" sz="1800">
                <a:solidFill>
                  <a:schemeClr val="lt2"/>
                </a:solidFill>
              </a:rPr>
              <a:t>Data manipulation</a:t>
            </a:r>
          </a:p>
          <a:p>
            <a:pPr indent="0" lvl="0" marL="0" rtl="0">
              <a:spcBef>
                <a:spcPts val="0"/>
              </a:spcBef>
              <a:spcAft>
                <a:spcPts val="0"/>
              </a:spcAft>
              <a:buNone/>
            </a:pPr>
            <a:r>
              <a:rPr lang="en" sz="1400">
                <a:solidFill>
                  <a:srgbClr val="333333"/>
                </a:solidFill>
                <a:highlight>
                  <a:srgbClr val="FAFAFA"/>
                </a:highlight>
                <a:latin typeface="Arial"/>
                <a:ea typeface="Arial"/>
                <a:cs typeface="Arial"/>
                <a:sym typeface="Arial"/>
              </a:rPr>
              <a:t>To explore more information from temperature data.</a:t>
            </a:r>
          </a:p>
          <a:p>
            <a:pPr indent="0" lvl="0" marL="0" rtl="0">
              <a:spcBef>
                <a:spcPts val="0"/>
              </a:spcBef>
              <a:spcAft>
                <a:spcPts val="0"/>
              </a:spcAft>
              <a:buNone/>
            </a:pPr>
            <a:r>
              <a:rPr lang="en" sz="1400">
                <a:solidFill>
                  <a:srgbClr val="333333"/>
                </a:solidFill>
                <a:highlight>
                  <a:srgbClr val="FAFAFA"/>
                </a:highlight>
                <a:latin typeface="Arial"/>
                <a:ea typeface="Arial"/>
                <a:cs typeface="Arial"/>
                <a:sym typeface="Arial"/>
              </a:rPr>
              <a:t>We want to know more about how huge changes and difference over years. </a:t>
            </a: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0" lvl="0" marL="0" rtl="0">
              <a:spcBef>
                <a:spcPts val="0"/>
              </a:spcBef>
              <a:spcAft>
                <a:spcPts val="0"/>
              </a:spcAft>
              <a:buNone/>
            </a:pPr>
            <a:r>
              <a:rPr lang="en" sz="1400">
                <a:solidFill>
                  <a:srgbClr val="333333"/>
                </a:solidFill>
                <a:highlight>
                  <a:srgbClr val="FAFAFA"/>
                </a:highlight>
                <a:latin typeface="Arial"/>
                <a:ea typeface="Arial"/>
                <a:cs typeface="Arial"/>
                <a:sym typeface="Arial"/>
              </a:rPr>
              <a:t>⇒  Calculate deviations.   </a:t>
            </a: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317500" lvl="0" marL="457200" rtl="0">
              <a:spcBef>
                <a:spcPts val="0"/>
              </a:spcBef>
              <a:spcAft>
                <a:spcPts val="0"/>
              </a:spcAft>
              <a:buClr>
                <a:srgbClr val="333333"/>
              </a:buClr>
              <a:buSzPts val="1400"/>
              <a:buFont typeface="Arial"/>
              <a:buAutoNum type="arabicPeriod"/>
            </a:pPr>
            <a:r>
              <a:rPr lang="en" sz="1400">
                <a:solidFill>
                  <a:srgbClr val="333333"/>
                </a:solidFill>
                <a:highlight>
                  <a:srgbClr val="FAFAFA"/>
                </a:highlight>
                <a:latin typeface="Arial"/>
                <a:ea typeface="Arial"/>
                <a:cs typeface="Arial"/>
                <a:sym typeface="Arial"/>
              </a:rPr>
              <a:t>Calculate Average temperature among years. </a:t>
            </a:r>
          </a:p>
          <a:p>
            <a:pPr indent="-317500" lvl="0" marL="457200" rtl="0">
              <a:spcBef>
                <a:spcPts val="0"/>
              </a:spcBef>
              <a:spcAft>
                <a:spcPts val="0"/>
              </a:spcAft>
              <a:buClr>
                <a:srgbClr val="333333"/>
              </a:buClr>
              <a:buSzPts val="1400"/>
              <a:buFont typeface="Arial"/>
              <a:buAutoNum type="arabicPeriod"/>
            </a:pPr>
            <a:r>
              <a:rPr lang="en" sz="1400">
                <a:solidFill>
                  <a:srgbClr val="333333"/>
                </a:solidFill>
                <a:highlight>
                  <a:srgbClr val="FAFAFA"/>
                </a:highlight>
                <a:latin typeface="Arial"/>
                <a:ea typeface="Arial"/>
                <a:cs typeface="Arial"/>
                <a:sym typeface="Arial"/>
              </a:rPr>
              <a:t>Compare yearly data with average</a:t>
            </a: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0" lvl="0" marL="0" rtl="0">
              <a:spcBef>
                <a:spcPts val="0"/>
              </a:spcBef>
              <a:spcAft>
                <a:spcPts val="0"/>
              </a:spcAft>
              <a:buNone/>
            </a:pPr>
            <a:r>
              <a:rPr lang="en" sz="1400">
                <a:solidFill>
                  <a:srgbClr val="333333"/>
                </a:solidFill>
                <a:highlight>
                  <a:srgbClr val="FAFAFA"/>
                </a:highlight>
                <a:latin typeface="Arial"/>
                <a:ea typeface="Arial"/>
                <a:cs typeface="Arial"/>
                <a:sym typeface="Arial"/>
              </a:rPr>
              <a:t>Improvement:</a:t>
            </a:r>
          </a:p>
          <a:p>
            <a:pPr indent="457200" lvl="0" marL="0" rtl="0">
              <a:spcBef>
                <a:spcPts val="0"/>
              </a:spcBef>
              <a:spcAft>
                <a:spcPts val="0"/>
              </a:spcAft>
              <a:buNone/>
            </a:pPr>
            <a:r>
              <a:rPr lang="en" sz="1400">
                <a:solidFill>
                  <a:srgbClr val="333333"/>
                </a:solidFill>
                <a:highlight>
                  <a:srgbClr val="FAFAFA"/>
                </a:highlight>
                <a:latin typeface="Arial"/>
                <a:ea typeface="Arial"/>
                <a:cs typeface="Arial"/>
                <a:sym typeface="Arial"/>
              </a:rPr>
              <a:t>Lazy RDD</a:t>
            </a:r>
          </a:p>
          <a:p>
            <a:pPr indent="0" lvl="0" marL="0" rtl="0">
              <a:spcBef>
                <a:spcPts val="0"/>
              </a:spcBef>
              <a:spcAft>
                <a:spcPts val="0"/>
              </a:spcAft>
              <a:buNone/>
            </a:pPr>
            <a:r>
              <a:rPr lang="en" sz="1400">
                <a:solidFill>
                  <a:srgbClr val="333333"/>
                </a:solidFill>
                <a:highlight>
                  <a:srgbClr val="FAFAFA"/>
                </a:highlight>
                <a:latin typeface="Arial"/>
                <a:ea typeface="Arial"/>
                <a:cs typeface="Arial"/>
                <a:sym typeface="Arial"/>
              </a:rPr>
              <a:t>Instead of Pre-calculate all temperatures and return a getter function</a:t>
            </a:r>
            <a:br>
              <a:rPr lang="en" sz="1400">
                <a:solidFill>
                  <a:srgbClr val="333333"/>
                </a:solidFill>
                <a:highlight>
                  <a:srgbClr val="FAFAFA"/>
                </a:highlight>
                <a:latin typeface="Arial"/>
                <a:ea typeface="Arial"/>
                <a:cs typeface="Arial"/>
                <a:sym typeface="Arial"/>
              </a:rPr>
            </a:br>
            <a:r>
              <a:rPr lang="en" sz="1400">
                <a:solidFill>
                  <a:srgbClr val="333333"/>
                </a:solidFill>
                <a:highlight>
                  <a:srgbClr val="FAFAFA"/>
                </a:highlight>
                <a:latin typeface="Arial"/>
                <a:ea typeface="Arial"/>
                <a:cs typeface="Arial"/>
                <a:sym typeface="Arial"/>
              </a:rPr>
              <a:t>We calculate values when requested, using memoization to avoid recalculations</a:t>
            </a: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0" lvl="0" marL="0" rtl="0">
              <a:spcBef>
                <a:spcPts val="0"/>
              </a:spcBef>
              <a:spcAft>
                <a:spcPts val="0"/>
              </a:spcAft>
              <a:buNone/>
            </a:pPr>
            <a:r>
              <a:t/>
            </a:r>
            <a:endParaRPr sz="1400">
              <a:solidFill>
                <a:srgbClr val="333333"/>
              </a:solidFill>
              <a:highlight>
                <a:srgbClr val="FAFAFA"/>
              </a:highlight>
              <a:latin typeface="Arial"/>
              <a:ea typeface="Arial"/>
              <a:cs typeface="Arial"/>
              <a:sym typeface="Arial"/>
            </a:endParaRPr>
          </a:p>
          <a:p>
            <a:pPr indent="0" lvl="0" marL="0" rtl="0">
              <a:spcBef>
                <a:spcPts val="0"/>
              </a:spcBef>
              <a:spcAft>
                <a:spcPts val="0"/>
              </a:spcAft>
              <a:buNone/>
            </a:pPr>
            <a:r>
              <a:t/>
            </a:r>
            <a:endParaRPr sz="1050">
              <a:solidFill>
                <a:srgbClr val="333333"/>
              </a:solidFill>
              <a:highlight>
                <a:srgbClr val="FAFAFA"/>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Shape 123"/>
          <p:cNvSpPr txBox="1"/>
          <p:nvPr>
            <p:ph type="title"/>
          </p:nvPr>
        </p:nvSpPr>
        <p:spPr>
          <a:xfrm>
            <a:off x="226078" y="738400"/>
            <a:ext cx="2808000" cy="953400"/>
          </a:xfrm>
          <a:prstGeom prst="rect">
            <a:avLst/>
          </a:prstGeom>
        </p:spPr>
        <p:txBody>
          <a:bodyPr anchorCtr="0" anchor="b" bIns="91425" lIns="91425" rIns="91425" wrap="square" tIns="91425">
            <a:noAutofit/>
          </a:bodyPr>
          <a:lstStyle/>
          <a:p>
            <a:pPr indent="0" lvl="0" marL="0" rtl="0">
              <a:lnSpc>
                <a:spcPct val="133333"/>
              </a:lnSpc>
              <a:spcBef>
                <a:spcPts val="1100"/>
              </a:spcBef>
              <a:spcAft>
                <a:spcPts val="1100"/>
              </a:spcAft>
              <a:buNone/>
            </a:pPr>
            <a:r>
              <a:t/>
            </a:r>
            <a:endParaRPr sz="1400">
              <a:solidFill>
                <a:srgbClr val="444444"/>
              </a:solidFill>
              <a:latin typeface="Arial"/>
              <a:ea typeface="Arial"/>
              <a:cs typeface="Arial"/>
              <a:sym typeface="Arial"/>
            </a:endParaRPr>
          </a:p>
          <a:p>
            <a:pPr indent="0" lvl="0" marL="0" rtl="0">
              <a:spcBef>
                <a:spcPts val="0"/>
              </a:spcBef>
              <a:buNone/>
            </a:pPr>
            <a:r>
              <a:t/>
            </a:r>
            <a:endParaRPr/>
          </a:p>
        </p:txBody>
      </p:sp>
      <p:sp>
        <p:nvSpPr>
          <p:cNvPr id="124" name="Shape 124"/>
          <p:cNvSpPr txBox="1"/>
          <p:nvPr>
            <p:ph idx="1" type="body"/>
          </p:nvPr>
        </p:nvSpPr>
        <p:spPr>
          <a:xfrm>
            <a:off x="226075" y="1465800"/>
            <a:ext cx="2808000" cy="3163500"/>
          </a:xfrm>
          <a:prstGeom prst="rect">
            <a:avLst/>
          </a:prstGeom>
        </p:spPr>
        <p:txBody>
          <a:bodyPr anchorCtr="0" anchor="t" bIns="91425" lIns="91425" rIns="91425" wrap="square" tIns="91425">
            <a:noAutofit/>
          </a:bodyPr>
          <a:lstStyle/>
          <a:p>
            <a:pPr indent="0" lvl="0" marL="0" rtl="0">
              <a:lnSpc>
                <a:spcPct val="133333"/>
              </a:lnSpc>
              <a:spcBef>
                <a:spcPts val="1100"/>
              </a:spcBef>
              <a:spcAft>
                <a:spcPts val="1100"/>
              </a:spcAft>
              <a:buNone/>
            </a:pPr>
            <a:r>
              <a:rPr lang="en" sz="2600"/>
              <a:t>Methodology </a:t>
            </a:r>
          </a:p>
        </p:txBody>
      </p:sp>
      <p:sp>
        <p:nvSpPr>
          <p:cNvPr id="125" name="Shape 125"/>
          <p:cNvSpPr txBox="1"/>
          <p:nvPr>
            <p:ph idx="1" type="body"/>
          </p:nvPr>
        </p:nvSpPr>
        <p:spPr>
          <a:xfrm>
            <a:off x="3593475" y="220375"/>
            <a:ext cx="5228700" cy="4548000"/>
          </a:xfrm>
          <a:prstGeom prst="rect">
            <a:avLst/>
          </a:prstGeom>
        </p:spPr>
        <p:txBody>
          <a:bodyPr anchorCtr="0" anchor="t" bIns="91425" lIns="91425" rIns="91425" wrap="square" tIns="91425">
            <a:noAutofit/>
          </a:bodyPr>
          <a:lstStyle/>
          <a:p>
            <a:pPr indent="0" lvl="0" marL="0" rtl="0">
              <a:spcBef>
                <a:spcPts val="0"/>
              </a:spcBef>
              <a:buNone/>
            </a:pPr>
            <a:r>
              <a:rPr lang="en" sz="1800">
                <a:solidFill>
                  <a:schemeClr val="lt2"/>
                </a:solidFill>
              </a:rPr>
              <a:t>Data visualization</a:t>
            </a:r>
          </a:p>
          <a:p>
            <a:pPr indent="0" lvl="0" marL="0">
              <a:spcBef>
                <a:spcPts val="0"/>
              </a:spcBef>
              <a:buNone/>
            </a:pPr>
            <a:r>
              <a:rPr lang="en">
                <a:solidFill>
                  <a:srgbClr val="000000"/>
                </a:solidFill>
              </a:rPr>
              <a:t>1.Predict temperature. </a:t>
            </a:r>
          </a:p>
          <a:p>
            <a:pPr indent="0" lvl="0" marL="0" rtl="0">
              <a:spcBef>
                <a:spcPts val="0"/>
              </a:spcBef>
              <a:buNone/>
            </a:pPr>
            <a:r>
              <a:rPr lang="en">
                <a:solidFill>
                  <a:srgbClr val="000000"/>
                </a:solidFill>
              </a:rPr>
              <a:t>The data of temperature is not consecutive, </a:t>
            </a:r>
            <a:r>
              <a:rPr lang="en">
                <a:solidFill>
                  <a:srgbClr val="333333"/>
                </a:solidFill>
                <a:highlight>
                  <a:srgbClr val="FAFAFA"/>
                </a:highlight>
                <a:latin typeface="Arial"/>
                <a:ea typeface="Arial"/>
                <a:cs typeface="Arial"/>
                <a:sym typeface="Arial"/>
              </a:rPr>
              <a:t> which is a set of scattered points. </a:t>
            </a:r>
          </a:p>
          <a:p>
            <a:pPr indent="0" lvl="0" marL="0" rtl="0">
              <a:spcBef>
                <a:spcPts val="0"/>
              </a:spcBef>
              <a:buNone/>
            </a:pPr>
            <a:r>
              <a:rPr lang="en">
                <a:solidFill>
                  <a:srgbClr val="333333"/>
                </a:solidFill>
                <a:highlight>
                  <a:srgbClr val="FAFAFA"/>
                </a:highlight>
                <a:latin typeface="Arial"/>
                <a:ea typeface="Arial"/>
                <a:cs typeface="Arial"/>
                <a:sym typeface="Arial"/>
              </a:rPr>
              <a:t>So in terms of location without temperature data, we predicted temperature by Spatial interpolation. </a:t>
            </a:r>
          </a:p>
          <a:p>
            <a:pPr indent="0" lvl="0" marL="0" rtl="0">
              <a:spcBef>
                <a:spcPts val="0"/>
              </a:spcBef>
              <a:buNone/>
            </a:pPr>
            <a:r>
              <a:rPr lang="en">
                <a:solidFill>
                  <a:srgbClr val="333333"/>
                </a:solidFill>
                <a:highlight>
                  <a:srgbClr val="FAFAFA"/>
                </a:highlight>
                <a:latin typeface="Arial"/>
                <a:ea typeface="Arial"/>
                <a:cs typeface="Arial"/>
                <a:sym typeface="Arial"/>
              </a:rPr>
              <a:t>We used IDW algorithm (Inverse Distance Weighting), a type of deterministic method for multivariate interpolation with a known scattered set of points. </a:t>
            </a:r>
          </a:p>
          <a:p>
            <a:pPr indent="0" lvl="0" marL="0" rtl="0">
              <a:spcBef>
                <a:spcPts val="0"/>
              </a:spcBef>
              <a:buNone/>
            </a:pPr>
            <a:r>
              <a:rPr lang="en">
                <a:solidFill>
                  <a:srgbClr val="333333"/>
                </a:solidFill>
                <a:highlight>
                  <a:srgbClr val="FAFAFA"/>
                </a:highlight>
                <a:latin typeface="Arial"/>
                <a:ea typeface="Arial"/>
                <a:cs typeface="Arial"/>
                <a:sym typeface="Arial"/>
              </a:rPr>
              <a:t>2. Link temperature with color by Linear interpolation</a:t>
            </a:r>
          </a:p>
          <a:p>
            <a:pPr indent="0" lvl="0" marL="0" rtl="0">
              <a:spcBef>
                <a:spcPts val="0"/>
              </a:spcBef>
              <a:buNone/>
            </a:pPr>
            <a:r>
              <a:rPr lang="en">
                <a:solidFill>
                  <a:srgbClr val="333333"/>
                </a:solidFill>
                <a:highlight>
                  <a:srgbClr val="FAFAFA"/>
                </a:highlight>
                <a:latin typeface="Arial"/>
                <a:ea typeface="Arial"/>
                <a:cs typeface="Arial"/>
                <a:sym typeface="Arial"/>
              </a:rPr>
              <a:t>3. Get each pixel’s corresponded color, and present them in a image. </a:t>
            </a:r>
          </a:p>
          <a:p>
            <a:pPr indent="0" lvl="0" marL="0" rtl="0">
              <a:spcBef>
                <a:spcPts val="0"/>
              </a:spcBef>
              <a:buNone/>
            </a:pPr>
            <a:r>
              <a:rPr lang="en">
                <a:solidFill>
                  <a:srgbClr val="333333"/>
                </a:solidFill>
                <a:highlight>
                  <a:srgbClr val="FAFAFA"/>
                </a:highlight>
                <a:latin typeface="Arial"/>
                <a:ea typeface="Arial"/>
                <a:cs typeface="Arial"/>
                <a:sym typeface="Arial"/>
              </a:rPr>
              <a:t>Based on Year 2015 data ⇒</a:t>
            </a:r>
          </a:p>
          <a:p>
            <a:pPr indent="0" lvl="0" marL="0" rtl="0">
              <a:spcBef>
                <a:spcPts val="0"/>
              </a:spcBef>
              <a:spcAft>
                <a:spcPts val="0"/>
              </a:spcAft>
              <a:buNone/>
            </a:pPr>
            <a:r>
              <a:t/>
            </a:r>
            <a:endParaRPr sz="1050">
              <a:solidFill>
                <a:srgbClr val="333333"/>
              </a:solidFill>
              <a:highlight>
                <a:srgbClr val="FAFAFA"/>
              </a:highlight>
              <a:latin typeface="Arial"/>
              <a:ea typeface="Arial"/>
              <a:cs typeface="Arial"/>
              <a:sym typeface="Arial"/>
            </a:endParaRPr>
          </a:p>
        </p:txBody>
      </p:sp>
      <p:pic>
        <p:nvPicPr>
          <p:cNvPr id="126" name="Shape 126"/>
          <p:cNvPicPr preferRelativeResize="0"/>
          <p:nvPr/>
        </p:nvPicPr>
        <p:blipFill>
          <a:blip r:embed="rId3">
            <a:alphaModFix/>
          </a:blip>
          <a:stretch>
            <a:fillRect/>
          </a:stretch>
        </p:blipFill>
        <p:spPr>
          <a:xfrm>
            <a:off x="5942675" y="4095525"/>
            <a:ext cx="1906800" cy="953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